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64" r:id="rId3"/>
    <p:sldId id="259" r:id="rId4"/>
    <p:sldId id="266" r:id="rId5"/>
    <p:sldId id="267" r:id="rId6"/>
    <p:sldId id="268" r:id="rId7"/>
    <p:sldId id="271" r:id="rId8"/>
    <p:sldId id="269" r:id="rId9"/>
    <p:sldId id="272" r:id="rId10"/>
    <p:sldId id="270" r:id="rId11"/>
  </p:sldIdLst>
  <p:sldSz cx="9144000" cy="5143500" type="screen16x9"/>
  <p:notesSz cx="6858000" cy="9144000"/>
  <p:embeddedFontLst>
    <p:embeddedFont>
      <p:font typeface="Dosis" pitchFamily="2" charset="0"/>
      <p:regular r:id="rId13"/>
      <p:bold r:id="rId14"/>
    </p:embeddedFont>
    <p:embeddedFont>
      <p:font typeface="Rubik" panose="020B0604020202020204" charset="-79"/>
      <p:regular r:id="rId15"/>
      <p:bold r:id="rId16"/>
      <p:italic r:id="rId17"/>
      <p:boldItalic r:id="rId18"/>
    </p:embeddedFont>
    <p:embeddedFont>
      <p:font typeface="Rubik Light" panose="020B0604020202020204" charset="-79"/>
      <p:regular r:id="rId19"/>
      <p:bold r:id="rId20"/>
      <p:italic r:id="rId21"/>
      <p:boldItalic r:id="rId22"/>
    </p:embeddedFont>
    <p:embeddedFont>
      <p:font typeface="Rubik SemiBold" panose="020B0604020202020204" charset="-79"/>
      <p:regular r:id="rId23"/>
      <p:bold r:id="rId24"/>
      <p:italic r:id="rId25"/>
      <p:boldItalic r:id="rId26"/>
    </p:embeddedFont>
    <p:embeddedFont>
      <p:font typeface="Trebuchet MS" panose="020B0603020202020204" pitchFamily="34"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font" Target="fonts/font9.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font" Target="fonts/font7.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font" Target="fonts/font15.fntdata"/><Relationship Id="rId30" Type="http://schemas.openxmlformats.org/officeDocument/2006/relationships/font" Target="fonts/font18.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21356d9b0f1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21356d9b0f1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7545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04656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5434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31183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82789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2200da5092a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2200da5092a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60128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obj">
  <p:cSld name="Two Content">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9143999" cy="5143498"/>
          </a:xfrm>
          <a:prstGeom prst="rect">
            <a:avLst/>
          </a:prstGeom>
        </p:spPr>
      </p:pic>
      <p:pic>
        <p:nvPicPr>
          <p:cNvPr id="17" name="bg object 17"/>
          <p:cNvPicPr/>
          <p:nvPr/>
        </p:nvPicPr>
        <p:blipFill>
          <a:blip r:embed="rId3" cstate="print"/>
          <a:stretch>
            <a:fillRect/>
          </a:stretch>
        </p:blipFill>
        <p:spPr>
          <a:xfrm>
            <a:off x="7318247" y="185928"/>
            <a:ext cx="1399031" cy="541020"/>
          </a:xfrm>
          <a:prstGeom prst="rect">
            <a:avLst/>
          </a:prstGeom>
        </p:spPr>
      </p:pic>
      <p:sp>
        <p:nvSpPr>
          <p:cNvPr id="18" name="bg object 18"/>
          <p:cNvSpPr/>
          <p:nvPr/>
        </p:nvSpPr>
        <p:spPr>
          <a:xfrm>
            <a:off x="0" y="0"/>
            <a:ext cx="4572000" cy="5143500"/>
          </a:xfrm>
          <a:custGeom>
            <a:avLst/>
            <a:gdLst/>
            <a:ahLst/>
            <a:cxnLst/>
            <a:rect l="l" t="t" r="r" b="b"/>
            <a:pathLst>
              <a:path w="4572000" h="5143500">
                <a:moveTo>
                  <a:pt x="4572000" y="0"/>
                </a:moveTo>
                <a:lnTo>
                  <a:pt x="0" y="0"/>
                </a:lnTo>
                <a:lnTo>
                  <a:pt x="0" y="5143500"/>
                </a:lnTo>
                <a:lnTo>
                  <a:pt x="4572000" y="5143500"/>
                </a:lnTo>
                <a:lnTo>
                  <a:pt x="4572000" y="0"/>
                </a:lnTo>
                <a:close/>
              </a:path>
            </a:pathLst>
          </a:custGeom>
          <a:solidFill>
            <a:srgbClr val="009FAB">
              <a:alpha val="48234"/>
            </a:srgbClr>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50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960365" y="2251405"/>
            <a:ext cx="3663315" cy="2726054"/>
          </a:xfrm>
          <a:prstGeom prst="rect">
            <a:avLst/>
          </a:prstGeom>
        </p:spPr>
        <p:txBody>
          <a:bodyPr wrap="square" lIns="0" tIns="0" rIns="0" bIns="0">
            <a:spAutoFit/>
          </a:bodyPr>
          <a:lstStyle>
            <a:lvl1pPr>
              <a:defRPr sz="1300" b="0" i="0">
                <a:solidFill>
                  <a:schemeClr val="tx1"/>
                </a:solidFill>
                <a:latin typeface="Trebuchet MS"/>
                <a:cs typeface="Trebuchet MS"/>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5/13/2024</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30643616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cSld name="1_Title Slide">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ctrTitle"/>
          </p:nvPr>
        </p:nvSpPr>
        <p:spPr>
          <a:xfrm>
            <a:off x="3058921" y="1988947"/>
            <a:ext cx="3026156" cy="711200"/>
          </a:xfrm>
          <a:prstGeom prst="rect">
            <a:avLst/>
          </a:prstGeom>
        </p:spPr>
        <p:txBody>
          <a:bodyPr wrap="square" lIns="0" tIns="0" rIns="0" bIns="0">
            <a:spAutoFit/>
          </a:bodyPr>
          <a:lstStyle>
            <a:lvl1pPr>
              <a:defRPr sz="4500" b="1" i="0">
                <a:solidFill>
                  <a:schemeClr val="bg1"/>
                </a:solidFill>
                <a:latin typeface="Trebuchet MS"/>
                <a:cs typeface="Trebuchet MS"/>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5/13/2024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73248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0" r:id="rId11"/>
    <p:sldLayoutId id="214748366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0.xml"/><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2.xml"/><Relationship Id="rId5" Type="http://schemas.openxmlformats.org/officeDocument/2006/relationships/image" Target="../media/image20.png"/><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3" Type="http://schemas.openxmlformats.org/officeDocument/2006/relationships/hyperlink" Target="https://www.linkedin.com/in/muhammad-cikal-merdeka-50a658266/" TargetMode="External"/><Relationship Id="rId2" Type="http://schemas.openxmlformats.org/officeDocument/2006/relationships/hyperlink" Target="mailto:mcikalmerdeka@gmail.com" TargetMode="External"/><Relationship Id="rId1" Type="http://schemas.openxmlformats.org/officeDocument/2006/relationships/slideLayout" Target="../slideLayouts/slideLayout11.xml"/><Relationship Id="rId5" Type="http://schemas.openxmlformats.org/officeDocument/2006/relationships/image" Target="../media/image6.jpg"/><Relationship Id="rId4" Type="http://schemas.openxmlformats.org/officeDocument/2006/relationships/hyperlink" Target="https://github.com/mcikalmerdeka"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notesSlide" Target="../notesSlides/notesSlide3.xml"/><Relationship Id="rId1" Type="http://schemas.openxmlformats.org/officeDocument/2006/relationships/slideLayout" Target="../slideLayouts/slideLayout10.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10.xml"/><Relationship Id="rId5" Type="http://schemas.openxmlformats.org/officeDocument/2006/relationships/image" Target="../media/image13.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0.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0.xml"/><Relationship Id="rId5" Type="http://schemas.openxmlformats.org/officeDocument/2006/relationships/hyperlink" Target="https://lookerstudio.google.com/reporting/fda635b9-e00c-4c1b-baec-76738659a7ee" TargetMode="External"/><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10.xml"/><Relationship Id="rId5" Type="http://schemas.openxmlformats.org/officeDocument/2006/relationships/hyperlink" Target="https://github.com/mcikalmerdeka/Business-Intelligence-Analyst-Bank-Muamalat---Rakamin-PBI-Program" TargetMode="Externa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19FAB"/>
        </a:solidFill>
        <a:effectLst/>
      </p:bgPr>
    </p:bg>
    <p:spTree>
      <p:nvGrpSpPr>
        <p:cNvPr id="1" name="Shape 53"/>
        <p:cNvGrpSpPr/>
        <p:nvPr/>
      </p:nvGrpSpPr>
      <p:grpSpPr>
        <a:xfrm>
          <a:off x="0" y="0"/>
          <a:ext cx="0" cy="0"/>
          <a:chOff x="0" y="0"/>
          <a:chExt cx="0" cy="0"/>
        </a:xfrm>
      </p:grpSpPr>
      <p:pic>
        <p:nvPicPr>
          <p:cNvPr id="54" name="Google Shape;54;p13"/>
          <p:cNvPicPr preferRelativeResize="0"/>
          <p:nvPr/>
        </p:nvPicPr>
        <p:blipFill>
          <a:blip r:embed="rId3">
            <a:alphaModFix amt="10000"/>
          </a:blip>
          <a:stretch>
            <a:fillRect/>
          </a:stretch>
        </p:blipFill>
        <p:spPr>
          <a:xfrm>
            <a:off x="0" y="0"/>
            <a:ext cx="9144001" cy="5143501"/>
          </a:xfrm>
          <a:prstGeom prst="rect">
            <a:avLst/>
          </a:prstGeom>
          <a:noFill/>
          <a:ln>
            <a:noFill/>
          </a:ln>
        </p:spPr>
      </p:pic>
      <p:pic>
        <p:nvPicPr>
          <p:cNvPr id="55" name="Google Shape;55;p13"/>
          <p:cNvPicPr preferRelativeResize="0"/>
          <p:nvPr/>
        </p:nvPicPr>
        <p:blipFill rotWithShape="1">
          <a:blip r:embed="rId4">
            <a:alphaModFix/>
          </a:blip>
          <a:srcRect/>
          <a:stretch/>
        </p:blipFill>
        <p:spPr>
          <a:xfrm>
            <a:off x="349800" y="186500"/>
            <a:ext cx="1399901" cy="541300"/>
          </a:xfrm>
          <a:prstGeom prst="rect">
            <a:avLst/>
          </a:prstGeom>
          <a:noFill/>
          <a:ln>
            <a:noFill/>
          </a:ln>
        </p:spPr>
      </p:pic>
      <p:sp>
        <p:nvSpPr>
          <p:cNvPr id="56" name="Google Shape;56;p13"/>
          <p:cNvSpPr txBox="1"/>
          <p:nvPr/>
        </p:nvSpPr>
        <p:spPr>
          <a:xfrm>
            <a:off x="517900" y="917108"/>
            <a:ext cx="8189682" cy="156963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ID" sz="4500" b="1" dirty="0">
                <a:solidFill>
                  <a:schemeClr val="lt1"/>
                </a:solidFill>
                <a:latin typeface="Rubik"/>
                <a:ea typeface="Rubik"/>
                <a:cs typeface="Rubik"/>
                <a:sym typeface="Rubik"/>
              </a:rPr>
              <a:t>Digital User Churn</a:t>
            </a:r>
          </a:p>
          <a:p>
            <a:pPr marL="0" lvl="0" indent="0" algn="l" rtl="0">
              <a:spcBef>
                <a:spcPts val="0"/>
              </a:spcBef>
              <a:spcAft>
                <a:spcPts val="0"/>
              </a:spcAft>
              <a:buNone/>
            </a:pPr>
            <a:r>
              <a:rPr lang="en-ID" sz="4500" b="1" dirty="0" err="1">
                <a:solidFill>
                  <a:schemeClr val="lt1"/>
                </a:solidFill>
                <a:latin typeface="Rubik"/>
                <a:ea typeface="Rubik"/>
                <a:cs typeface="Rubik"/>
                <a:sym typeface="Rubik"/>
              </a:rPr>
              <a:t>Dahsboard</a:t>
            </a:r>
            <a:r>
              <a:rPr lang="en-ID" sz="4500" b="1" dirty="0">
                <a:solidFill>
                  <a:schemeClr val="lt1"/>
                </a:solidFill>
                <a:latin typeface="Rubik"/>
                <a:ea typeface="Rubik"/>
                <a:cs typeface="Rubik"/>
                <a:sym typeface="Rubik"/>
              </a:rPr>
              <a:t> </a:t>
            </a:r>
            <a:endParaRPr sz="2000" dirty="0">
              <a:solidFill>
                <a:schemeClr val="lt1"/>
              </a:solidFill>
              <a:latin typeface="Rubik"/>
              <a:ea typeface="Rubik"/>
              <a:cs typeface="Rubik"/>
              <a:sym typeface="Rubik"/>
            </a:endParaRPr>
          </a:p>
        </p:txBody>
      </p:sp>
      <p:sp>
        <p:nvSpPr>
          <p:cNvPr id="57" name="Google Shape;57;p13"/>
          <p:cNvSpPr txBox="1"/>
          <p:nvPr/>
        </p:nvSpPr>
        <p:spPr>
          <a:xfrm>
            <a:off x="517899" y="2520700"/>
            <a:ext cx="7226791" cy="954077"/>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US" sz="2500" dirty="0">
                <a:solidFill>
                  <a:schemeClr val="lt1"/>
                </a:solidFill>
                <a:latin typeface="Rubik SemiBold"/>
                <a:ea typeface="Rubik SemiBold"/>
                <a:cs typeface="Rubik SemiBold"/>
                <a:sym typeface="Rubik SemiBold"/>
              </a:rPr>
              <a:t>Business Intelligence Analyst</a:t>
            </a:r>
          </a:p>
          <a:p>
            <a:pPr marL="0" lvl="0" indent="0" algn="l" rtl="0">
              <a:spcBef>
                <a:spcPts val="0"/>
              </a:spcBef>
              <a:spcAft>
                <a:spcPts val="0"/>
              </a:spcAft>
              <a:buNone/>
            </a:pPr>
            <a:r>
              <a:rPr lang="en-US" sz="2500" dirty="0">
                <a:solidFill>
                  <a:schemeClr val="lt1"/>
                </a:solidFill>
                <a:latin typeface="Rubik SemiBold"/>
                <a:ea typeface="Rubik SemiBold"/>
                <a:cs typeface="Rubik SemiBold"/>
                <a:sym typeface="Rubik SemiBold"/>
              </a:rPr>
              <a:t>Virtual Internship  Program</a:t>
            </a:r>
          </a:p>
        </p:txBody>
      </p:sp>
      <p:sp>
        <p:nvSpPr>
          <p:cNvPr id="58" name="Google Shape;58;p13"/>
          <p:cNvSpPr/>
          <p:nvPr/>
        </p:nvSpPr>
        <p:spPr>
          <a:xfrm>
            <a:off x="6757125" y="-621925"/>
            <a:ext cx="3135000" cy="3051000"/>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3"/>
          <p:cNvSpPr txBox="1"/>
          <p:nvPr/>
        </p:nvSpPr>
        <p:spPr>
          <a:xfrm>
            <a:off x="1769125" y="172450"/>
            <a:ext cx="4578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chemeClr val="lt1"/>
                </a:solidFill>
                <a:latin typeface="Rubik SemiBold"/>
                <a:ea typeface="Rubik SemiBold"/>
                <a:cs typeface="Rubik SemiBold"/>
                <a:sym typeface="Rubik SemiBold"/>
              </a:rPr>
              <a:t>X</a:t>
            </a:r>
            <a:endParaRPr sz="3000">
              <a:solidFill>
                <a:schemeClr val="lt1"/>
              </a:solidFill>
              <a:latin typeface="Rubik SemiBold"/>
              <a:ea typeface="Rubik SemiBold"/>
              <a:cs typeface="Rubik SemiBold"/>
              <a:sym typeface="Rubik SemiBold"/>
            </a:endParaRPr>
          </a:p>
        </p:txBody>
      </p:sp>
      <p:sp>
        <p:nvSpPr>
          <p:cNvPr id="60" name="Google Shape;60;p13"/>
          <p:cNvSpPr txBox="1"/>
          <p:nvPr/>
        </p:nvSpPr>
        <p:spPr>
          <a:xfrm>
            <a:off x="517900" y="3508739"/>
            <a:ext cx="4392000" cy="8004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l" rtl="0">
              <a:spcBef>
                <a:spcPts val="0"/>
              </a:spcBef>
              <a:spcAft>
                <a:spcPts val="0"/>
              </a:spcAft>
              <a:buNone/>
            </a:pPr>
            <a:r>
              <a:rPr lang="en" sz="2000" dirty="0">
                <a:solidFill>
                  <a:schemeClr val="lt1"/>
                </a:solidFill>
                <a:latin typeface="Rubik Light"/>
                <a:ea typeface="Rubik Light"/>
                <a:cs typeface="Rubik Light"/>
                <a:sym typeface="Rubik Light"/>
              </a:rPr>
              <a:t>Presented by</a:t>
            </a:r>
            <a:endParaRPr sz="2000" dirty="0">
              <a:solidFill>
                <a:schemeClr val="lt1"/>
              </a:solidFill>
              <a:latin typeface="Rubik Light"/>
              <a:ea typeface="Rubik Light"/>
              <a:cs typeface="Rubik Light"/>
              <a:sym typeface="Rubik Light"/>
            </a:endParaRPr>
          </a:p>
          <a:p>
            <a:pPr marL="0" lvl="0" indent="0" algn="l" rtl="0">
              <a:spcBef>
                <a:spcPts val="0"/>
              </a:spcBef>
              <a:spcAft>
                <a:spcPts val="0"/>
              </a:spcAft>
              <a:buNone/>
            </a:pPr>
            <a:r>
              <a:rPr lang="en" sz="2000" dirty="0">
                <a:solidFill>
                  <a:schemeClr val="lt1"/>
                </a:solidFill>
                <a:latin typeface="Rubik Light"/>
                <a:ea typeface="Rubik Light"/>
                <a:cs typeface="Rubik Light"/>
                <a:sym typeface="Rubik Light"/>
              </a:rPr>
              <a:t>Muhammad Cikal Merdeka</a:t>
            </a:r>
            <a:endParaRPr sz="2000" dirty="0">
              <a:solidFill>
                <a:schemeClr val="lt1"/>
              </a:solidFill>
              <a:latin typeface="Rubik Light"/>
              <a:ea typeface="Rubik Light"/>
              <a:cs typeface="Rubik Light"/>
              <a:sym typeface="Rubik Light"/>
            </a:endParaRPr>
          </a:p>
        </p:txBody>
      </p:sp>
      <p:pic>
        <p:nvPicPr>
          <p:cNvPr id="3" name="object 13">
            <a:extLst>
              <a:ext uri="{FF2B5EF4-FFF2-40B4-BE49-F238E27FC236}">
                <a16:creationId xmlns:a16="http://schemas.microsoft.com/office/drawing/2014/main" id="{24BAD809-5AE4-D4A4-1B16-12821E6A67E3}"/>
              </a:ext>
            </a:extLst>
          </p:cNvPr>
          <p:cNvPicPr/>
          <p:nvPr/>
        </p:nvPicPr>
        <p:blipFill>
          <a:blip r:embed="rId5" cstate="print"/>
          <a:stretch>
            <a:fillRect/>
          </a:stretch>
        </p:blipFill>
        <p:spPr>
          <a:xfrm>
            <a:off x="2330195" y="251459"/>
            <a:ext cx="1594104" cy="47701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0" y="0"/>
            <a:ext cx="9144000" cy="5143500"/>
            <a:chOff x="0" y="0"/>
            <a:chExt cx="9144000" cy="5143500"/>
          </a:xfrm>
        </p:grpSpPr>
        <p:pic>
          <p:nvPicPr>
            <p:cNvPr id="3" name="object 3"/>
            <p:cNvPicPr/>
            <p:nvPr/>
          </p:nvPicPr>
          <p:blipFill>
            <a:blip r:embed="rId2" cstate="print"/>
            <a:stretch>
              <a:fillRect/>
            </a:stretch>
          </p:blipFill>
          <p:spPr>
            <a:xfrm>
              <a:off x="0" y="0"/>
              <a:ext cx="9144000" cy="5143500"/>
            </a:xfrm>
            <a:prstGeom prst="rect">
              <a:avLst/>
            </a:prstGeom>
          </p:spPr>
        </p:pic>
        <p:pic>
          <p:nvPicPr>
            <p:cNvPr id="4" name="object 4"/>
            <p:cNvPicPr/>
            <p:nvPr/>
          </p:nvPicPr>
          <p:blipFill>
            <a:blip r:embed="rId3" cstate="print"/>
            <a:stretch>
              <a:fillRect/>
            </a:stretch>
          </p:blipFill>
          <p:spPr>
            <a:xfrm>
              <a:off x="2895600" y="4262628"/>
              <a:ext cx="1399031" cy="541019"/>
            </a:xfrm>
            <a:prstGeom prst="rect">
              <a:avLst/>
            </a:prstGeom>
          </p:spPr>
        </p:pic>
        <p:pic>
          <p:nvPicPr>
            <p:cNvPr id="5" name="object 5"/>
            <p:cNvPicPr/>
            <p:nvPr/>
          </p:nvPicPr>
          <p:blipFill>
            <a:blip r:embed="rId4" cstate="print"/>
            <a:stretch>
              <a:fillRect/>
            </a:stretch>
          </p:blipFill>
          <p:spPr>
            <a:xfrm>
              <a:off x="2670048" y="1819655"/>
              <a:ext cx="3796284" cy="1313688"/>
            </a:xfrm>
            <a:prstGeom prst="rect">
              <a:avLst/>
            </a:prstGeom>
          </p:spPr>
        </p:pic>
      </p:grpSp>
      <p:sp>
        <p:nvSpPr>
          <p:cNvPr id="6" name="object 6"/>
          <p:cNvSpPr txBox="1">
            <a:spLocks noGrp="1"/>
          </p:cNvSpPr>
          <p:nvPr>
            <p:ph type="ctrTitle"/>
          </p:nvPr>
        </p:nvSpPr>
        <p:spPr>
          <a:prstGeom prst="rect">
            <a:avLst/>
          </a:prstGeom>
        </p:spPr>
        <p:txBody>
          <a:bodyPr vert="horz" wrap="square" lIns="0" tIns="12700" rIns="0" bIns="0" rtlCol="0">
            <a:spAutoFit/>
          </a:bodyPr>
          <a:lstStyle/>
          <a:p>
            <a:pPr marL="13970">
              <a:lnSpc>
                <a:spcPct val="100000"/>
              </a:lnSpc>
              <a:spcBef>
                <a:spcPts val="100"/>
              </a:spcBef>
            </a:pPr>
            <a:r>
              <a:rPr spc="200" dirty="0"/>
              <a:t>Thank</a:t>
            </a:r>
            <a:r>
              <a:rPr spc="-385" dirty="0"/>
              <a:t> </a:t>
            </a:r>
            <a:r>
              <a:rPr spc="240" dirty="0"/>
              <a:t>You</a:t>
            </a:r>
          </a:p>
        </p:txBody>
      </p:sp>
      <p:sp>
        <p:nvSpPr>
          <p:cNvPr id="7" name="object 7"/>
          <p:cNvSpPr txBox="1"/>
          <p:nvPr/>
        </p:nvSpPr>
        <p:spPr>
          <a:xfrm>
            <a:off x="4394453" y="4308449"/>
            <a:ext cx="283210" cy="483234"/>
          </a:xfrm>
          <a:prstGeom prst="rect">
            <a:avLst/>
          </a:prstGeom>
        </p:spPr>
        <p:txBody>
          <a:bodyPr vert="horz" wrap="square" lIns="0" tIns="12700" rIns="0" bIns="0" rtlCol="0">
            <a:spAutoFit/>
          </a:bodyPr>
          <a:lstStyle/>
          <a:p>
            <a:pPr marL="12700">
              <a:lnSpc>
                <a:spcPct val="100000"/>
              </a:lnSpc>
              <a:spcBef>
                <a:spcPts val="100"/>
              </a:spcBef>
            </a:pPr>
            <a:r>
              <a:rPr sz="3000" b="1" spc="225" dirty="0">
                <a:solidFill>
                  <a:srgbClr val="FFFFFF"/>
                </a:solidFill>
                <a:latin typeface="Trebuchet MS"/>
                <a:cs typeface="Trebuchet MS"/>
              </a:rPr>
              <a:t>X</a:t>
            </a:r>
            <a:endParaRPr sz="3000">
              <a:latin typeface="Trebuchet MS"/>
              <a:cs typeface="Trebuchet MS"/>
            </a:endParaRPr>
          </a:p>
        </p:txBody>
      </p:sp>
      <p:pic>
        <p:nvPicPr>
          <p:cNvPr id="8" name="object 8"/>
          <p:cNvPicPr/>
          <p:nvPr/>
        </p:nvPicPr>
        <p:blipFill>
          <a:blip r:embed="rId5" cstate="print"/>
          <a:stretch>
            <a:fillRect/>
          </a:stretch>
        </p:blipFill>
        <p:spPr>
          <a:xfrm>
            <a:off x="4899659" y="4262628"/>
            <a:ext cx="1807464" cy="54254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txBox="1"/>
          <p:nvPr/>
        </p:nvSpPr>
        <p:spPr>
          <a:xfrm>
            <a:off x="4960365" y="831341"/>
            <a:ext cx="3686175" cy="330835"/>
          </a:xfrm>
          <a:prstGeom prst="rect">
            <a:avLst/>
          </a:prstGeom>
        </p:spPr>
        <p:txBody>
          <a:bodyPr vert="horz" wrap="square" lIns="0" tIns="13335" rIns="0" bIns="0" rtlCol="0">
            <a:spAutoFit/>
          </a:bodyPr>
          <a:lstStyle/>
          <a:p>
            <a:pPr marL="12700">
              <a:lnSpc>
                <a:spcPct val="100000"/>
              </a:lnSpc>
              <a:spcBef>
                <a:spcPts val="105"/>
              </a:spcBef>
            </a:pPr>
            <a:r>
              <a:rPr sz="2000" b="1" spc="55" dirty="0">
                <a:latin typeface="Dosis" pitchFamily="2" charset="0"/>
                <a:cs typeface="Trebuchet MS"/>
              </a:rPr>
              <a:t>Exper</a:t>
            </a:r>
            <a:r>
              <a:rPr sz="2000" b="1" spc="-15" dirty="0">
                <a:latin typeface="Dosis" pitchFamily="2" charset="0"/>
                <a:cs typeface="Trebuchet MS"/>
              </a:rPr>
              <a:t>ie</a:t>
            </a:r>
            <a:r>
              <a:rPr sz="2000" b="1" spc="80" dirty="0">
                <a:latin typeface="Dosis" pitchFamily="2" charset="0"/>
                <a:cs typeface="Trebuchet MS"/>
              </a:rPr>
              <a:t>nce</a:t>
            </a:r>
            <a:endParaRPr sz="2000" dirty="0">
              <a:latin typeface="Dosis" pitchFamily="2" charset="0"/>
              <a:cs typeface="Trebuchet MS"/>
            </a:endParaRPr>
          </a:p>
        </p:txBody>
      </p:sp>
      <p:sp>
        <p:nvSpPr>
          <p:cNvPr id="23" name="Google Shape;100;p25">
            <a:extLst>
              <a:ext uri="{FF2B5EF4-FFF2-40B4-BE49-F238E27FC236}">
                <a16:creationId xmlns:a16="http://schemas.microsoft.com/office/drawing/2014/main" id="{53FD5B7F-9D13-8231-E7C7-1934A6DCB60A}"/>
              </a:ext>
            </a:extLst>
          </p:cNvPr>
          <p:cNvSpPr txBox="1"/>
          <p:nvPr/>
        </p:nvSpPr>
        <p:spPr>
          <a:xfrm>
            <a:off x="1572197" y="867405"/>
            <a:ext cx="2803050" cy="1051518"/>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Muhammad Cikal Merdeka</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Email : </a:t>
            </a:r>
            <a:r>
              <a:rPr lang="en-US" sz="1200" b="1" dirty="0">
                <a:latin typeface="Dosis"/>
                <a:ea typeface="Dosis"/>
                <a:cs typeface="Dosis"/>
                <a:sym typeface="Dosis"/>
                <a:hlinkClick r:id="rId2"/>
              </a:rPr>
              <a:t>mcikalmerdeka@gmail.com</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LinkedIn : </a:t>
            </a:r>
            <a:r>
              <a:rPr lang="en-ID" sz="1200" b="1" dirty="0">
                <a:latin typeface="Dosis"/>
                <a:ea typeface="Dosis"/>
                <a:cs typeface="Dosis"/>
                <a:sym typeface="Dosis"/>
                <a:hlinkClick r:id="rId3"/>
              </a:rPr>
              <a:t>linkedin.com/in/</a:t>
            </a:r>
            <a:r>
              <a:rPr lang="en-ID" sz="1200" b="1" dirty="0" err="1">
                <a:latin typeface="Dosis"/>
                <a:ea typeface="Dosis"/>
                <a:cs typeface="Dosis"/>
                <a:sym typeface="Dosis"/>
                <a:hlinkClick r:id="rId3"/>
              </a:rPr>
              <a:t>mcikalmerdeka</a:t>
            </a:r>
            <a:endParaRPr lang="en"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Github : </a:t>
            </a:r>
            <a:r>
              <a:rPr lang="en-ID" sz="1200" b="1" dirty="0">
                <a:latin typeface="Dosis"/>
                <a:ea typeface="Dosis"/>
                <a:cs typeface="Dosis"/>
                <a:sym typeface="Dosis"/>
                <a:hlinkClick r:id="rId4"/>
              </a:rPr>
              <a:t>github.com/mcikalmerdeka</a:t>
            </a:r>
            <a:endParaRPr lang="en" sz="1200" b="1" dirty="0">
              <a:latin typeface="Dosis"/>
              <a:ea typeface="Dosis"/>
              <a:cs typeface="Dosis"/>
              <a:sym typeface="Dosis"/>
            </a:endParaRPr>
          </a:p>
        </p:txBody>
      </p:sp>
      <p:pic>
        <p:nvPicPr>
          <p:cNvPr id="24" name="Google Shape;101;p25">
            <a:extLst>
              <a:ext uri="{FF2B5EF4-FFF2-40B4-BE49-F238E27FC236}">
                <a16:creationId xmlns:a16="http://schemas.microsoft.com/office/drawing/2014/main" id="{9AECBB4E-F5C1-AAE4-C4BE-A78CDD784D22}"/>
              </a:ext>
            </a:extLst>
          </p:cNvPr>
          <p:cNvPicPr preferRelativeResize="0"/>
          <p:nvPr/>
        </p:nvPicPr>
        <p:blipFill>
          <a:blip r:embed="rId5"/>
          <a:srcRect l="8110" r="8110"/>
          <a:stretch/>
        </p:blipFill>
        <p:spPr>
          <a:xfrm>
            <a:off x="277397" y="644105"/>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25" name="Google Shape;102;p25">
            <a:extLst>
              <a:ext uri="{FF2B5EF4-FFF2-40B4-BE49-F238E27FC236}">
                <a16:creationId xmlns:a16="http://schemas.microsoft.com/office/drawing/2014/main" id="{29D66330-C2B6-416B-B4A5-14275BD93073}"/>
              </a:ext>
            </a:extLst>
          </p:cNvPr>
          <p:cNvSpPr txBox="1">
            <a:spLocks/>
          </p:cNvSpPr>
          <p:nvPr/>
        </p:nvSpPr>
        <p:spPr>
          <a:xfrm>
            <a:off x="208247" y="2159900"/>
            <a:ext cx="4167000" cy="229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L="914400" marR="0" lvl="1"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L="2743200" marR="0" lvl="5"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L="3200400" marR="0" lvl="6"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L="3657600" marR="0" lvl="7"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L="4114800" marR="0" lvl="8"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pPr marL="0" indent="0" algn="just">
              <a:lnSpc>
                <a:spcPct val="95000"/>
              </a:lnSpc>
              <a:spcAft>
                <a:spcPts val="1200"/>
              </a:spcAft>
              <a:buSzPts val="1018"/>
            </a:pPr>
            <a:r>
              <a:rPr lang="en-US" sz="1400" dirty="0">
                <a:latin typeface="Dosis" pitchFamily="2" charset="0"/>
              </a:rPr>
              <a:t>Dedicated entry-level data scientist with analytical and experimental background of Physics. My graduation 2023, a pivotal year marked by significant advancements in artificial intelligence with the introduction of GPT-4 and other generative AI models, has fueled my curiosity and excitement to delve into the field of data. I have comprehensive grasp of data science methodology from business understanding to modelling process with proficiency in </a:t>
            </a:r>
            <a:r>
              <a:rPr lang="en-US" sz="1400" b="1" dirty="0">
                <a:latin typeface="Dosis" pitchFamily="2" charset="0"/>
              </a:rPr>
              <a:t>Python, SQL, Tableau, Power BI, Looker Studio and other tools</a:t>
            </a:r>
            <a:r>
              <a:rPr lang="en-US" sz="1400" dirty="0">
                <a:latin typeface="Dosis" pitchFamily="2" charset="0"/>
              </a:rPr>
              <a:t> related to data analytics workflow from several coursework and bootcamps. </a:t>
            </a:r>
            <a:endParaRPr lang="en-ID" sz="1400" dirty="0">
              <a:latin typeface="Dosis" pitchFamily="2" charset="0"/>
            </a:endParaRPr>
          </a:p>
        </p:txBody>
      </p:sp>
      <p:sp>
        <p:nvSpPr>
          <p:cNvPr id="36" name="Google Shape;81;p15">
            <a:extLst>
              <a:ext uri="{FF2B5EF4-FFF2-40B4-BE49-F238E27FC236}">
                <a16:creationId xmlns:a16="http://schemas.microsoft.com/office/drawing/2014/main" id="{BB4FE634-5578-5F55-CC43-3F6A9EA45D4B}"/>
              </a:ext>
            </a:extLst>
          </p:cNvPr>
          <p:cNvSpPr/>
          <p:nvPr/>
        </p:nvSpPr>
        <p:spPr>
          <a:xfrm>
            <a:off x="5055314" y="1470843"/>
            <a:ext cx="45719" cy="689057"/>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3;p15">
            <a:extLst>
              <a:ext uri="{FF2B5EF4-FFF2-40B4-BE49-F238E27FC236}">
                <a16:creationId xmlns:a16="http://schemas.microsoft.com/office/drawing/2014/main" id="{B788E96F-124A-BADD-5392-1E827B785B36}"/>
              </a:ext>
            </a:extLst>
          </p:cNvPr>
          <p:cNvSpPr/>
          <p:nvPr/>
        </p:nvSpPr>
        <p:spPr>
          <a:xfrm>
            <a:off x="4960365" y="1338768"/>
            <a:ext cx="218400" cy="2184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4;p15">
            <a:extLst>
              <a:ext uri="{FF2B5EF4-FFF2-40B4-BE49-F238E27FC236}">
                <a16:creationId xmlns:a16="http://schemas.microsoft.com/office/drawing/2014/main" id="{836617A6-FDBE-D734-9543-6E3721083AC1}"/>
              </a:ext>
            </a:extLst>
          </p:cNvPr>
          <p:cNvSpPr/>
          <p:nvPr/>
        </p:nvSpPr>
        <p:spPr>
          <a:xfrm>
            <a:off x="4973416" y="2147847"/>
            <a:ext cx="218400" cy="2184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6;p15">
            <a:extLst>
              <a:ext uri="{FF2B5EF4-FFF2-40B4-BE49-F238E27FC236}">
                <a16:creationId xmlns:a16="http://schemas.microsoft.com/office/drawing/2014/main" id="{26D2FFBD-33E3-2308-2EC8-02799E85B976}"/>
              </a:ext>
            </a:extLst>
          </p:cNvPr>
          <p:cNvSpPr txBox="1"/>
          <p:nvPr/>
        </p:nvSpPr>
        <p:spPr>
          <a:xfrm>
            <a:off x="5254515" y="1247868"/>
            <a:ext cx="3740100" cy="856614"/>
          </a:xfrm>
          <a:prstGeom prst="rect">
            <a:avLst/>
          </a:prstGeom>
          <a:noFill/>
          <a:ln>
            <a:noFill/>
          </a:ln>
        </p:spPr>
        <p:txBody>
          <a:bodyPr spcFirstLastPara="1" wrap="square" lIns="91425" tIns="91425" rIns="91425" bIns="91425" anchor="t" anchorCtr="0">
            <a:spAutoFit/>
          </a:bodyPr>
          <a:lstStyle/>
          <a:p>
            <a:pPr marL="12700" marR="5080">
              <a:lnSpc>
                <a:spcPct val="100499"/>
              </a:lnSpc>
              <a:spcBef>
                <a:spcPts val="95"/>
              </a:spcBef>
            </a:pPr>
            <a:r>
              <a:rPr lang="en-US" b="1" spc="10" dirty="0">
                <a:latin typeface="Dosis" pitchFamily="2" charset="0"/>
                <a:cs typeface="Trebuchet MS"/>
              </a:rPr>
              <a:t>Research Assistant</a:t>
            </a:r>
            <a:endParaRPr lang="en-US" sz="1400" spc="40" dirty="0">
              <a:latin typeface="Dosis" pitchFamily="2" charset="0"/>
              <a:cs typeface="Trebuchet MS"/>
            </a:endParaRPr>
          </a:p>
          <a:p>
            <a:pPr marL="12700" marR="5080">
              <a:lnSpc>
                <a:spcPct val="100499"/>
              </a:lnSpc>
              <a:spcBef>
                <a:spcPts val="95"/>
              </a:spcBef>
            </a:pPr>
            <a:r>
              <a:rPr lang="en-US" sz="1400" spc="40" dirty="0" err="1">
                <a:latin typeface="Dosis" pitchFamily="2" charset="0"/>
                <a:cs typeface="Trebuchet MS"/>
              </a:rPr>
              <a:t>Institut</a:t>
            </a:r>
            <a:r>
              <a:rPr lang="en-US" sz="1400" spc="40" dirty="0">
                <a:latin typeface="Dosis" pitchFamily="2" charset="0"/>
                <a:cs typeface="Trebuchet MS"/>
              </a:rPr>
              <a:t> </a:t>
            </a:r>
            <a:r>
              <a:rPr lang="en-US" sz="1400" spc="40" dirty="0" err="1">
                <a:latin typeface="Dosis" pitchFamily="2" charset="0"/>
                <a:cs typeface="Trebuchet MS"/>
              </a:rPr>
              <a:t>Teknologi</a:t>
            </a:r>
            <a:r>
              <a:rPr lang="en-US" sz="1400" spc="40" dirty="0">
                <a:latin typeface="Dosis" pitchFamily="2" charset="0"/>
                <a:cs typeface="Trebuchet MS"/>
              </a:rPr>
              <a:t> Bandung</a:t>
            </a:r>
            <a:endParaRPr lang="en-US" sz="1400" dirty="0">
              <a:latin typeface="Dosis" pitchFamily="2" charset="0"/>
              <a:cs typeface="Trebuchet MS"/>
            </a:endParaRPr>
          </a:p>
          <a:p>
            <a:pPr marL="12700">
              <a:lnSpc>
                <a:spcPct val="100000"/>
              </a:lnSpc>
            </a:pPr>
            <a:r>
              <a:rPr lang="en-US" sz="1400" spc="95" dirty="0">
                <a:latin typeface="Dosis" pitchFamily="2" charset="0"/>
                <a:cs typeface="Trebuchet MS"/>
              </a:rPr>
              <a:t>January 2021 – April 2023</a:t>
            </a:r>
            <a:endParaRPr lang="en-US" sz="1400" dirty="0">
              <a:latin typeface="Dosis" pitchFamily="2" charset="0"/>
              <a:cs typeface="Trebuchet MS"/>
            </a:endParaRPr>
          </a:p>
        </p:txBody>
      </p:sp>
      <p:sp>
        <p:nvSpPr>
          <p:cNvPr id="42" name="Google Shape;87;p15">
            <a:extLst>
              <a:ext uri="{FF2B5EF4-FFF2-40B4-BE49-F238E27FC236}">
                <a16:creationId xmlns:a16="http://schemas.microsoft.com/office/drawing/2014/main" id="{AA23A28A-2934-58F1-02CB-8B3ECF9E043F}"/>
              </a:ext>
            </a:extLst>
          </p:cNvPr>
          <p:cNvSpPr txBox="1"/>
          <p:nvPr/>
        </p:nvSpPr>
        <p:spPr>
          <a:xfrm>
            <a:off x="5267566" y="2056947"/>
            <a:ext cx="3740100" cy="84379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latin typeface="Dosis" pitchFamily="2" charset="0"/>
                <a:ea typeface="Rubik"/>
                <a:cs typeface="Rubik"/>
                <a:sym typeface="Rubik"/>
              </a:rPr>
              <a:t>Laboratory Assistant</a:t>
            </a:r>
          </a:p>
          <a:p>
            <a:pPr marL="12700" marR="5080">
              <a:lnSpc>
                <a:spcPct val="100499"/>
              </a:lnSpc>
              <a:spcBef>
                <a:spcPts val="95"/>
              </a:spcBef>
            </a:pPr>
            <a:r>
              <a:rPr lang="en-US" sz="1400" spc="40" dirty="0" err="1">
                <a:latin typeface="Dosis" pitchFamily="2" charset="0"/>
                <a:cs typeface="Trebuchet MS"/>
              </a:rPr>
              <a:t>Institut</a:t>
            </a:r>
            <a:r>
              <a:rPr lang="en-US" sz="1400" spc="40" dirty="0">
                <a:latin typeface="Dosis" pitchFamily="2" charset="0"/>
                <a:cs typeface="Trebuchet MS"/>
              </a:rPr>
              <a:t> </a:t>
            </a:r>
            <a:r>
              <a:rPr lang="en-US" sz="1400" spc="40" dirty="0" err="1">
                <a:latin typeface="Dosis" pitchFamily="2" charset="0"/>
                <a:cs typeface="Trebuchet MS"/>
              </a:rPr>
              <a:t>Teknologi</a:t>
            </a:r>
            <a:r>
              <a:rPr lang="en-US" sz="1400" spc="40" dirty="0">
                <a:latin typeface="Dosis" pitchFamily="2" charset="0"/>
                <a:cs typeface="Trebuchet MS"/>
              </a:rPr>
              <a:t> Bandung</a:t>
            </a:r>
            <a:endParaRPr lang="en-US" sz="1400" dirty="0">
              <a:latin typeface="Dosis" pitchFamily="2" charset="0"/>
              <a:cs typeface="Trebuchet MS"/>
            </a:endParaRPr>
          </a:p>
          <a:p>
            <a:pPr marL="12700">
              <a:lnSpc>
                <a:spcPct val="100000"/>
              </a:lnSpc>
            </a:pPr>
            <a:r>
              <a:rPr lang="en-US" spc="95" dirty="0">
                <a:latin typeface="Dosis" pitchFamily="2" charset="0"/>
                <a:cs typeface="Trebuchet MS"/>
              </a:rPr>
              <a:t>August</a:t>
            </a:r>
            <a:r>
              <a:rPr lang="en-US" sz="1400" spc="95" dirty="0">
                <a:latin typeface="Dosis" pitchFamily="2" charset="0"/>
                <a:cs typeface="Trebuchet MS"/>
              </a:rPr>
              <a:t> 2020 – May 2021</a:t>
            </a:r>
            <a:endParaRPr lang="en-US" sz="1400" dirty="0">
              <a:latin typeface="Dosis" pitchFamily="2" charset="0"/>
              <a:cs typeface="Trebuchet MS"/>
            </a:endParaRPr>
          </a:p>
        </p:txBody>
      </p:sp>
      <p:sp>
        <p:nvSpPr>
          <p:cNvPr id="44" name="object 3">
            <a:extLst>
              <a:ext uri="{FF2B5EF4-FFF2-40B4-BE49-F238E27FC236}">
                <a16:creationId xmlns:a16="http://schemas.microsoft.com/office/drawing/2014/main" id="{98AB5682-9DB1-2DA3-390B-017E674751DF}"/>
              </a:ext>
            </a:extLst>
          </p:cNvPr>
          <p:cNvSpPr txBox="1"/>
          <p:nvPr/>
        </p:nvSpPr>
        <p:spPr>
          <a:xfrm>
            <a:off x="4960365" y="2956926"/>
            <a:ext cx="3686175" cy="330835"/>
          </a:xfrm>
          <a:prstGeom prst="rect">
            <a:avLst/>
          </a:prstGeom>
        </p:spPr>
        <p:txBody>
          <a:bodyPr vert="horz" wrap="square" lIns="0" tIns="13335" rIns="0" bIns="0" rtlCol="0">
            <a:spAutoFit/>
          </a:bodyPr>
          <a:lstStyle/>
          <a:p>
            <a:pPr marL="12700">
              <a:lnSpc>
                <a:spcPct val="100000"/>
              </a:lnSpc>
              <a:spcBef>
                <a:spcPts val="105"/>
              </a:spcBef>
            </a:pPr>
            <a:r>
              <a:rPr lang="en-US" sz="2000" b="1" spc="55" dirty="0">
                <a:latin typeface="Dosis" pitchFamily="2" charset="0"/>
                <a:cs typeface="Trebuchet MS"/>
              </a:rPr>
              <a:t>Education</a:t>
            </a:r>
            <a:endParaRPr sz="2000" dirty="0">
              <a:latin typeface="Dosis" pitchFamily="2" charset="0"/>
              <a:cs typeface="Trebuchet MS"/>
            </a:endParaRPr>
          </a:p>
        </p:txBody>
      </p:sp>
      <p:sp>
        <p:nvSpPr>
          <p:cNvPr id="45" name="Google Shape;81;p15">
            <a:extLst>
              <a:ext uri="{FF2B5EF4-FFF2-40B4-BE49-F238E27FC236}">
                <a16:creationId xmlns:a16="http://schemas.microsoft.com/office/drawing/2014/main" id="{FC8C752F-A9FD-A306-1FEB-13A4D5677EA5}"/>
              </a:ext>
            </a:extLst>
          </p:cNvPr>
          <p:cNvSpPr/>
          <p:nvPr/>
        </p:nvSpPr>
        <p:spPr>
          <a:xfrm>
            <a:off x="5055314" y="3596428"/>
            <a:ext cx="45719" cy="739107"/>
          </a:xfrm>
          <a:prstGeom prst="rect">
            <a:avLst/>
          </a:prstGeom>
          <a:solidFill>
            <a:schemeClr val="accent5"/>
          </a:solidFill>
          <a:ln w="9525" cap="flat" cmpd="sng">
            <a:solidFill>
              <a:schemeClr val="accent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83;p15">
            <a:extLst>
              <a:ext uri="{FF2B5EF4-FFF2-40B4-BE49-F238E27FC236}">
                <a16:creationId xmlns:a16="http://schemas.microsoft.com/office/drawing/2014/main" id="{6BE64ED8-0367-BE87-B5BF-BB13DBEE89E1}"/>
              </a:ext>
            </a:extLst>
          </p:cNvPr>
          <p:cNvSpPr/>
          <p:nvPr/>
        </p:nvSpPr>
        <p:spPr>
          <a:xfrm>
            <a:off x="4960365" y="3464353"/>
            <a:ext cx="218400" cy="2184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84;p15">
            <a:extLst>
              <a:ext uri="{FF2B5EF4-FFF2-40B4-BE49-F238E27FC236}">
                <a16:creationId xmlns:a16="http://schemas.microsoft.com/office/drawing/2014/main" id="{5ADB319B-4176-8197-C99C-F3772A0E6FB1}"/>
              </a:ext>
            </a:extLst>
          </p:cNvPr>
          <p:cNvSpPr/>
          <p:nvPr/>
        </p:nvSpPr>
        <p:spPr>
          <a:xfrm>
            <a:off x="4960365" y="4290448"/>
            <a:ext cx="218400" cy="218400"/>
          </a:xfrm>
          <a:prstGeom prst="ellipse">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86;p15">
            <a:extLst>
              <a:ext uri="{FF2B5EF4-FFF2-40B4-BE49-F238E27FC236}">
                <a16:creationId xmlns:a16="http://schemas.microsoft.com/office/drawing/2014/main" id="{DDA03218-DC46-1882-D9B1-A14AD824BF63}"/>
              </a:ext>
            </a:extLst>
          </p:cNvPr>
          <p:cNvSpPr txBox="1"/>
          <p:nvPr/>
        </p:nvSpPr>
        <p:spPr>
          <a:xfrm>
            <a:off x="5254515" y="3373453"/>
            <a:ext cx="3740100" cy="856614"/>
          </a:xfrm>
          <a:prstGeom prst="rect">
            <a:avLst/>
          </a:prstGeom>
          <a:noFill/>
          <a:ln>
            <a:noFill/>
          </a:ln>
        </p:spPr>
        <p:txBody>
          <a:bodyPr spcFirstLastPara="1" wrap="square" lIns="91425" tIns="91425" rIns="91425" bIns="91425" anchor="t" anchorCtr="0">
            <a:spAutoFit/>
          </a:bodyPr>
          <a:lstStyle/>
          <a:p>
            <a:pPr marL="12700" marR="5080">
              <a:lnSpc>
                <a:spcPct val="100499"/>
              </a:lnSpc>
              <a:spcBef>
                <a:spcPts val="95"/>
              </a:spcBef>
            </a:pPr>
            <a:r>
              <a:rPr lang="en-US" b="1" spc="10" dirty="0" err="1">
                <a:latin typeface="Dosis" pitchFamily="2" charset="0"/>
                <a:cs typeface="Trebuchet MS"/>
              </a:rPr>
              <a:t>Institut</a:t>
            </a:r>
            <a:r>
              <a:rPr lang="en-US" b="1" spc="10" dirty="0">
                <a:latin typeface="Dosis" pitchFamily="2" charset="0"/>
                <a:cs typeface="Trebuchet MS"/>
              </a:rPr>
              <a:t> </a:t>
            </a:r>
            <a:r>
              <a:rPr lang="en-US" b="1" spc="10" dirty="0" err="1">
                <a:latin typeface="Dosis" pitchFamily="2" charset="0"/>
                <a:cs typeface="Trebuchet MS"/>
              </a:rPr>
              <a:t>Teknologi</a:t>
            </a:r>
            <a:r>
              <a:rPr lang="en-US" b="1" spc="10" dirty="0">
                <a:latin typeface="Dosis" pitchFamily="2" charset="0"/>
                <a:cs typeface="Trebuchet MS"/>
              </a:rPr>
              <a:t> Bandung</a:t>
            </a:r>
            <a:endParaRPr lang="en-US" sz="1400" spc="40" dirty="0">
              <a:latin typeface="Dosis" pitchFamily="2" charset="0"/>
              <a:cs typeface="Trebuchet MS"/>
            </a:endParaRPr>
          </a:p>
          <a:p>
            <a:pPr marL="12700" marR="5080">
              <a:lnSpc>
                <a:spcPct val="100499"/>
              </a:lnSpc>
              <a:spcBef>
                <a:spcPts val="95"/>
              </a:spcBef>
            </a:pPr>
            <a:r>
              <a:rPr lang="en-US" sz="1400" spc="40" dirty="0">
                <a:latin typeface="Dosis" pitchFamily="2" charset="0"/>
                <a:cs typeface="Trebuchet MS"/>
              </a:rPr>
              <a:t>Bachelor of Physics</a:t>
            </a:r>
            <a:endParaRPr lang="en-US" sz="1400" dirty="0">
              <a:latin typeface="Dosis" pitchFamily="2" charset="0"/>
              <a:cs typeface="Trebuchet MS"/>
            </a:endParaRPr>
          </a:p>
          <a:p>
            <a:pPr marL="12700">
              <a:lnSpc>
                <a:spcPct val="100000"/>
              </a:lnSpc>
            </a:pPr>
            <a:r>
              <a:rPr lang="en-US" sz="1400" spc="95" dirty="0">
                <a:latin typeface="Dosis" pitchFamily="2" charset="0"/>
                <a:cs typeface="Trebuchet MS"/>
              </a:rPr>
              <a:t>August 2018 – January 2023</a:t>
            </a:r>
            <a:endParaRPr lang="en-US" sz="1400" dirty="0">
              <a:latin typeface="Dosis" pitchFamily="2" charset="0"/>
              <a:cs typeface="Trebuchet MS"/>
            </a:endParaRPr>
          </a:p>
        </p:txBody>
      </p:sp>
      <p:sp>
        <p:nvSpPr>
          <p:cNvPr id="49" name="Google Shape;87;p15">
            <a:extLst>
              <a:ext uri="{FF2B5EF4-FFF2-40B4-BE49-F238E27FC236}">
                <a16:creationId xmlns:a16="http://schemas.microsoft.com/office/drawing/2014/main" id="{43B19357-7895-AC52-F4F5-29D7DB54417E}"/>
              </a:ext>
            </a:extLst>
          </p:cNvPr>
          <p:cNvSpPr txBox="1"/>
          <p:nvPr/>
        </p:nvSpPr>
        <p:spPr>
          <a:xfrm>
            <a:off x="5254515" y="4230067"/>
            <a:ext cx="3740100" cy="83096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dirty="0">
                <a:latin typeface="Dosis" pitchFamily="2" charset="0"/>
                <a:ea typeface="Rubik"/>
                <a:cs typeface="Rubik"/>
                <a:sym typeface="Rubik"/>
              </a:rPr>
              <a:t>Rakamin Academy</a:t>
            </a:r>
          </a:p>
          <a:p>
            <a:pPr marL="0" lvl="0" indent="0" algn="l" rtl="0">
              <a:spcBef>
                <a:spcPts val="0"/>
              </a:spcBef>
              <a:spcAft>
                <a:spcPts val="0"/>
              </a:spcAft>
              <a:buNone/>
            </a:pPr>
            <a:r>
              <a:rPr lang="en" dirty="0">
                <a:latin typeface="Dosis" pitchFamily="2" charset="0"/>
                <a:ea typeface="Rubik"/>
                <a:cs typeface="Rubik"/>
                <a:sym typeface="Rubik"/>
              </a:rPr>
              <a:t>Data Science ML Specialization Bootcamp</a:t>
            </a:r>
          </a:p>
          <a:p>
            <a:pPr marL="0" lvl="0" indent="0" algn="l" rtl="0">
              <a:spcBef>
                <a:spcPts val="0"/>
              </a:spcBef>
              <a:spcAft>
                <a:spcPts val="0"/>
              </a:spcAft>
              <a:buNone/>
            </a:pPr>
            <a:r>
              <a:rPr lang="en" dirty="0">
                <a:latin typeface="Dosis" pitchFamily="2" charset="0"/>
                <a:ea typeface="Rubik"/>
                <a:cs typeface="Rubik"/>
                <a:sym typeface="Rubik"/>
              </a:rPr>
              <a:t>October 2023 – March 2024</a:t>
            </a:r>
            <a:endParaRPr dirty="0">
              <a:latin typeface="Dosis" pitchFamily="2" charset="0"/>
              <a:ea typeface="Rubik"/>
              <a:cs typeface="Rubik"/>
              <a:sym typeface="Rubik"/>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96" name="Google Shape;96;p16"/>
          <p:cNvSpPr txBox="1"/>
          <p:nvPr/>
        </p:nvSpPr>
        <p:spPr>
          <a:xfrm>
            <a:off x="340500" y="114845"/>
            <a:ext cx="8463000" cy="954300"/>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5000" b="1" dirty="0">
                <a:latin typeface="Dosis" pitchFamily="2" charset="0"/>
                <a:ea typeface="Rubik"/>
                <a:cs typeface="Rubik"/>
                <a:sym typeface="Rubik"/>
              </a:rPr>
              <a:t>Case Study</a:t>
            </a:r>
            <a:endParaRPr sz="5000" b="1" dirty="0">
              <a:latin typeface="Dosis" pitchFamily="2" charset="0"/>
              <a:ea typeface="Rubik"/>
              <a:cs typeface="Rubik"/>
              <a:sym typeface="Rubik"/>
            </a:endParaRPr>
          </a:p>
        </p:txBody>
      </p:sp>
      <p:pic>
        <p:nvPicPr>
          <p:cNvPr id="97" name="Google Shape;97;p1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98" name="Google Shape;98;p16"/>
          <p:cNvSpPr txBox="1"/>
          <p:nvPr/>
        </p:nvSpPr>
        <p:spPr>
          <a:xfrm>
            <a:off x="311727" y="1183990"/>
            <a:ext cx="8577771" cy="3200846"/>
          </a:xfrm>
          <a:prstGeom prst="rect">
            <a:avLst/>
          </a:prstGeom>
          <a:noFill/>
          <a:ln>
            <a:noFill/>
          </a:ln>
        </p:spPr>
        <p:txBody>
          <a:bodyPr spcFirstLastPara="1" wrap="square" lIns="91425" tIns="91425" rIns="91425" bIns="91425" anchor="t" anchorCtr="0">
            <a:spAutoFit/>
          </a:bodyPr>
          <a:lstStyle/>
          <a:p>
            <a:pPr marL="0" lvl="0" indent="0" algn="just" rtl="0">
              <a:spcBef>
                <a:spcPts val="0"/>
              </a:spcBef>
              <a:spcAft>
                <a:spcPts val="0"/>
              </a:spcAft>
              <a:buNone/>
            </a:pPr>
            <a:r>
              <a:rPr lang="en-US" dirty="0">
                <a:latin typeface="Dosis" pitchFamily="2" charset="0"/>
                <a:ea typeface="Rubik"/>
                <a:cs typeface="Rubik"/>
                <a:sym typeface="Rubik"/>
              </a:rPr>
              <a:t>A company has requested us to analyze the sales results of its products over several previous periods. Based on the data tables provided by the company, including Customers, Products, Orders, and </a:t>
            </a:r>
            <a:r>
              <a:rPr lang="en-US" dirty="0" err="1">
                <a:latin typeface="Dosis" pitchFamily="2" charset="0"/>
                <a:ea typeface="Rubik"/>
                <a:cs typeface="Rubik"/>
                <a:sym typeface="Rubik"/>
              </a:rPr>
              <a:t>ProductCategory</a:t>
            </a:r>
            <a:r>
              <a:rPr lang="en-US" dirty="0">
                <a:latin typeface="Dosis" pitchFamily="2" charset="0"/>
                <a:ea typeface="Rubik"/>
                <a:cs typeface="Rubik"/>
                <a:sym typeface="Rubik"/>
              </a:rPr>
              <a:t>, we will perform visualizations aimed at determining:</a:t>
            </a:r>
          </a:p>
          <a:p>
            <a:pPr marL="0" lvl="0" indent="0" algn="just" rtl="0">
              <a:spcBef>
                <a:spcPts val="0"/>
              </a:spcBef>
              <a:spcAft>
                <a:spcPts val="0"/>
              </a:spcAft>
              <a:buNone/>
            </a:pPr>
            <a:endParaRPr lang="en-US" dirty="0">
              <a:latin typeface="Dosis" pitchFamily="2" charset="0"/>
              <a:ea typeface="Rubik"/>
              <a:cs typeface="Rubik"/>
              <a:sym typeface="Rubik"/>
            </a:endParaRPr>
          </a:p>
          <a:p>
            <a:pPr marL="0" lvl="0" indent="0" algn="just" rtl="0">
              <a:spcBef>
                <a:spcPts val="0"/>
              </a:spcBef>
              <a:spcAft>
                <a:spcPts val="0"/>
              </a:spcAft>
              <a:buNone/>
            </a:pPr>
            <a:r>
              <a:rPr lang="en-US" dirty="0">
                <a:latin typeface="Dosis" pitchFamily="2" charset="0"/>
                <a:ea typeface="Rubik"/>
                <a:cs typeface="Rubik"/>
                <a:sym typeface="Rubik"/>
              </a:rPr>
              <a:t>1. Total overall sales</a:t>
            </a:r>
          </a:p>
          <a:p>
            <a:pPr marL="0" lvl="0" indent="0" algn="just" rtl="0">
              <a:spcBef>
                <a:spcPts val="0"/>
              </a:spcBef>
              <a:spcAft>
                <a:spcPts val="0"/>
              </a:spcAft>
              <a:buNone/>
            </a:pPr>
            <a:r>
              <a:rPr lang="en-US" dirty="0">
                <a:latin typeface="Dosis" pitchFamily="2" charset="0"/>
                <a:ea typeface="Rubik"/>
                <a:cs typeface="Rubik"/>
                <a:sym typeface="Rubik"/>
              </a:rPr>
              <a:t>2. Total overall sales by product category</a:t>
            </a:r>
          </a:p>
          <a:p>
            <a:pPr marL="0" lvl="0" indent="0" algn="just" rtl="0">
              <a:spcBef>
                <a:spcPts val="0"/>
              </a:spcBef>
              <a:spcAft>
                <a:spcPts val="0"/>
              </a:spcAft>
              <a:buNone/>
            </a:pPr>
            <a:r>
              <a:rPr lang="en-US" dirty="0">
                <a:latin typeface="Dosis" pitchFamily="2" charset="0"/>
                <a:ea typeface="Rubik"/>
                <a:cs typeface="Rubik"/>
                <a:sym typeface="Rubik"/>
              </a:rPr>
              <a:t>3. Total overall quantity by product category</a:t>
            </a:r>
          </a:p>
          <a:p>
            <a:pPr marL="0" lvl="0" indent="0" algn="just" rtl="0">
              <a:spcBef>
                <a:spcPts val="0"/>
              </a:spcBef>
              <a:spcAft>
                <a:spcPts val="0"/>
              </a:spcAft>
              <a:buNone/>
            </a:pPr>
            <a:r>
              <a:rPr lang="en-US" dirty="0">
                <a:latin typeface="Dosis" pitchFamily="2" charset="0"/>
                <a:ea typeface="Rubik"/>
                <a:cs typeface="Rubik"/>
                <a:sym typeface="Rubik"/>
              </a:rPr>
              <a:t>4. Total sales by city</a:t>
            </a:r>
          </a:p>
          <a:p>
            <a:pPr marL="0" lvl="0" indent="0" algn="just" rtl="0">
              <a:spcBef>
                <a:spcPts val="0"/>
              </a:spcBef>
              <a:spcAft>
                <a:spcPts val="0"/>
              </a:spcAft>
              <a:buNone/>
            </a:pPr>
            <a:r>
              <a:rPr lang="en-US" dirty="0">
                <a:latin typeface="Dosis" pitchFamily="2" charset="0"/>
                <a:ea typeface="Rubik"/>
                <a:cs typeface="Rubik"/>
                <a:sym typeface="Rubik"/>
              </a:rPr>
              <a:t>5. Total quantity by city</a:t>
            </a:r>
          </a:p>
          <a:p>
            <a:pPr marL="0" lvl="0" indent="0" algn="just" rtl="0">
              <a:spcBef>
                <a:spcPts val="0"/>
              </a:spcBef>
              <a:spcAft>
                <a:spcPts val="0"/>
              </a:spcAft>
              <a:buNone/>
            </a:pPr>
            <a:r>
              <a:rPr lang="en-US" dirty="0">
                <a:latin typeface="Dosis" pitchFamily="2" charset="0"/>
                <a:ea typeface="Rubik"/>
                <a:cs typeface="Rubik"/>
                <a:sym typeface="Rubik"/>
              </a:rPr>
              <a:t>6. Top 5 product categories with the highest sales</a:t>
            </a:r>
          </a:p>
          <a:p>
            <a:pPr marL="0" lvl="0" indent="0" algn="just" rtl="0">
              <a:spcBef>
                <a:spcPts val="0"/>
              </a:spcBef>
              <a:spcAft>
                <a:spcPts val="0"/>
              </a:spcAft>
              <a:buNone/>
            </a:pPr>
            <a:r>
              <a:rPr lang="en-US" dirty="0">
                <a:latin typeface="Dosis" pitchFamily="2" charset="0"/>
                <a:ea typeface="Rubik"/>
                <a:cs typeface="Rubik"/>
                <a:sym typeface="Rubik"/>
              </a:rPr>
              <a:t>7. Top 5 product categories with the highest quantity</a:t>
            </a:r>
          </a:p>
          <a:p>
            <a:pPr marL="0" lvl="0" indent="0" algn="just" rtl="0">
              <a:spcBef>
                <a:spcPts val="0"/>
              </a:spcBef>
              <a:spcAft>
                <a:spcPts val="0"/>
              </a:spcAft>
              <a:buNone/>
            </a:pPr>
            <a:endParaRPr lang="en-US" dirty="0">
              <a:latin typeface="Dosis" pitchFamily="2" charset="0"/>
              <a:ea typeface="Rubik"/>
              <a:cs typeface="Rubik"/>
              <a:sym typeface="Rubik"/>
            </a:endParaRPr>
          </a:p>
          <a:p>
            <a:pPr marL="0" lvl="0" indent="0" algn="just" rtl="0">
              <a:spcBef>
                <a:spcPts val="0"/>
              </a:spcBef>
              <a:spcAft>
                <a:spcPts val="0"/>
              </a:spcAft>
              <a:buNone/>
            </a:pPr>
            <a:r>
              <a:rPr lang="en-US" dirty="0">
                <a:latin typeface="Dosis" pitchFamily="2" charset="0"/>
                <a:ea typeface="Rubik"/>
                <a:cs typeface="Rubik"/>
                <a:sym typeface="Rubik"/>
              </a:rPr>
              <a:t>Then, from the insights obtained from these visualizations, we will derive a business insight and formulate business recommendations that can maintain or increase sales.</a:t>
            </a:r>
            <a:endParaRPr lang="en-ID" dirty="0">
              <a:latin typeface="Dosis" pitchFamily="2" charset="0"/>
              <a:ea typeface="Rubik"/>
              <a:cs typeface="Rubik"/>
              <a:sym typeface="Rubik"/>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97" name="Google Shape;97;p1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2" name="Google Shape;55;p13">
            <a:extLst>
              <a:ext uri="{FF2B5EF4-FFF2-40B4-BE49-F238E27FC236}">
                <a16:creationId xmlns:a16="http://schemas.microsoft.com/office/drawing/2014/main" id="{9850AFAB-DCD1-8FC1-5DDF-072535178548}"/>
              </a:ext>
            </a:extLst>
          </p:cNvPr>
          <p:cNvSpPr txBox="1">
            <a:spLocks/>
          </p:cNvSpPr>
          <p:nvPr/>
        </p:nvSpPr>
        <p:spPr>
          <a:xfrm>
            <a:off x="177315" y="159647"/>
            <a:ext cx="8779649" cy="4425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2000" b="1" dirty="0">
                <a:solidFill>
                  <a:schemeClr val="dk1"/>
                </a:solidFill>
                <a:latin typeface="Dosis" pitchFamily="2" charset="0"/>
              </a:rPr>
              <a:t>Task 1 : Determining Primary Key for Each Table</a:t>
            </a:r>
            <a:endParaRPr lang="en-US" dirty="0">
              <a:solidFill>
                <a:schemeClr val="tx1"/>
              </a:solidFill>
              <a:latin typeface="Dosis" pitchFamily="2" charset="0"/>
            </a:endParaRPr>
          </a:p>
        </p:txBody>
      </p:sp>
      <p:sp>
        <p:nvSpPr>
          <p:cNvPr id="3" name="TextBox 2">
            <a:extLst>
              <a:ext uri="{FF2B5EF4-FFF2-40B4-BE49-F238E27FC236}">
                <a16:creationId xmlns:a16="http://schemas.microsoft.com/office/drawing/2014/main" id="{95443160-6673-3B7D-CEB4-73C9FA6D0DB3}"/>
              </a:ext>
            </a:extLst>
          </p:cNvPr>
          <p:cNvSpPr txBox="1"/>
          <p:nvPr/>
        </p:nvSpPr>
        <p:spPr>
          <a:xfrm>
            <a:off x="381000" y="941138"/>
            <a:ext cx="8243455" cy="1815882"/>
          </a:xfrm>
          <a:prstGeom prst="rect">
            <a:avLst/>
          </a:prstGeom>
          <a:noFill/>
        </p:spPr>
        <p:txBody>
          <a:bodyPr wrap="square" rtlCol="0">
            <a:spAutoFit/>
          </a:bodyPr>
          <a:lstStyle/>
          <a:p>
            <a:r>
              <a:rPr lang="en-US" dirty="0">
                <a:latin typeface="Dosis" pitchFamily="2" charset="0"/>
              </a:rPr>
              <a:t>The selection of a primary key for a table is based on the unique nature of its values for each row of data:</a:t>
            </a:r>
          </a:p>
          <a:p>
            <a:endParaRPr lang="en-US" dirty="0">
              <a:latin typeface="Dosis" pitchFamily="2" charset="0"/>
            </a:endParaRPr>
          </a:p>
          <a:p>
            <a:pPr marL="285750" indent="-285750">
              <a:buFont typeface="Wingdings" panose="05000000000000000000" pitchFamily="2" charset="2"/>
              <a:buChar char="q"/>
            </a:pPr>
            <a:r>
              <a:rPr lang="en-US" dirty="0">
                <a:latin typeface="Dosis" pitchFamily="2" charset="0"/>
              </a:rPr>
              <a:t>Primary key for the </a:t>
            </a:r>
            <a:r>
              <a:rPr lang="en-US" b="1" dirty="0">
                <a:latin typeface="Dosis" pitchFamily="2" charset="0"/>
              </a:rPr>
              <a:t>Customers</a:t>
            </a:r>
            <a:r>
              <a:rPr lang="en-US" dirty="0">
                <a:latin typeface="Dosis" pitchFamily="2" charset="0"/>
              </a:rPr>
              <a:t> table: </a:t>
            </a:r>
            <a:r>
              <a:rPr lang="en-US" b="1" dirty="0" err="1">
                <a:solidFill>
                  <a:srgbClr val="FF0000"/>
                </a:solidFill>
                <a:latin typeface="Dosis" pitchFamily="2" charset="0"/>
              </a:rPr>
              <a:t>CustomerID</a:t>
            </a:r>
            <a:endParaRPr lang="en-US" b="1" dirty="0">
              <a:solidFill>
                <a:srgbClr val="FF0000"/>
              </a:solidFill>
              <a:latin typeface="Dosis" pitchFamily="2" charset="0"/>
            </a:endParaRPr>
          </a:p>
          <a:p>
            <a:pPr marL="285750" indent="-285750">
              <a:buFont typeface="Wingdings" panose="05000000000000000000" pitchFamily="2" charset="2"/>
              <a:buChar char="q"/>
            </a:pPr>
            <a:r>
              <a:rPr lang="en-US" dirty="0">
                <a:latin typeface="Dosis" pitchFamily="2" charset="0"/>
              </a:rPr>
              <a:t>Primary key for the </a:t>
            </a:r>
            <a:r>
              <a:rPr lang="en-US" b="1" dirty="0">
                <a:latin typeface="Dosis" pitchFamily="2" charset="0"/>
              </a:rPr>
              <a:t>Orders</a:t>
            </a:r>
            <a:r>
              <a:rPr lang="en-US" dirty="0">
                <a:latin typeface="Dosis" pitchFamily="2" charset="0"/>
              </a:rPr>
              <a:t> table: </a:t>
            </a:r>
            <a:r>
              <a:rPr lang="en-US" b="1" dirty="0" err="1">
                <a:solidFill>
                  <a:srgbClr val="FF0000"/>
                </a:solidFill>
                <a:latin typeface="Dosis" pitchFamily="2" charset="0"/>
              </a:rPr>
              <a:t>OrderID</a:t>
            </a:r>
            <a:endParaRPr lang="en-US" b="1" dirty="0">
              <a:solidFill>
                <a:srgbClr val="FF0000"/>
              </a:solidFill>
              <a:latin typeface="Dosis" pitchFamily="2" charset="0"/>
            </a:endParaRPr>
          </a:p>
          <a:p>
            <a:pPr marL="285750" indent="-285750">
              <a:buFont typeface="Wingdings" panose="05000000000000000000" pitchFamily="2" charset="2"/>
              <a:buChar char="q"/>
            </a:pPr>
            <a:r>
              <a:rPr lang="en-US" dirty="0">
                <a:latin typeface="Dosis" pitchFamily="2" charset="0"/>
              </a:rPr>
              <a:t>Primary key for the </a:t>
            </a:r>
            <a:r>
              <a:rPr lang="en-US" b="1" dirty="0">
                <a:latin typeface="Dosis" pitchFamily="2" charset="0"/>
              </a:rPr>
              <a:t>Products</a:t>
            </a:r>
            <a:r>
              <a:rPr lang="en-US" dirty="0">
                <a:latin typeface="Dosis" pitchFamily="2" charset="0"/>
              </a:rPr>
              <a:t> table: </a:t>
            </a:r>
            <a:r>
              <a:rPr lang="en-US" b="1" dirty="0" err="1">
                <a:solidFill>
                  <a:srgbClr val="FF0000"/>
                </a:solidFill>
                <a:latin typeface="Dosis" pitchFamily="2" charset="0"/>
              </a:rPr>
              <a:t>ProdNumber</a:t>
            </a:r>
            <a:endParaRPr lang="en-US" b="1" dirty="0">
              <a:solidFill>
                <a:srgbClr val="FF0000"/>
              </a:solidFill>
              <a:latin typeface="Dosis" pitchFamily="2" charset="0"/>
            </a:endParaRPr>
          </a:p>
          <a:p>
            <a:pPr marL="285750" indent="-285750">
              <a:buFont typeface="Wingdings" panose="05000000000000000000" pitchFamily="2" charset="2"/>
              <a:buChar char="q"/>
            </a:pPr>
            <a:r>
              <a:rPr lang="en-US" dirty="0">
                <a:latin typeface="Dosis" pitchFamily="2" charset="0"/>
              </a:rPr>
              <a:t>Primary key for the </a:t>
            </a:r>
            <a:r>
              <a:rPr lang="en-US" b="1" dirty="0" err="1">
                <a:latin typeface="Dosis" pitchFamily="2" charset="0"/>
              </a:rPr>
              <a:t>ProductCategory</a:t>
            </a:r>
            <a:r>
              <a:rPr lang="en-US" dirty="0">
                <a:latin typeface="Dosis" pitchFamily="2" charset="0"/>
              </a:rPr>
              <a:t> table: </a:t>
            </a:r>
            <a:r>
              <a:rPr lang="en-US" b="1" dirty="0" err="1">
                <a:solidFill>
                  <a:srgbClr val="FF0000"/>
                </a:solidFill>
                <a:latin typeface="Dosis" pitchFamily="2" charset="0"/>
              </a:rPr>
              <a:t>CategoryID</a:t>
            </a:r>
            <a:endParaRPr lang="en-US" b="1" dirty="0">
              <a:solidFill>
                <a:srgbClr val="FF0000"/>
              </a:solidFill>
              <a:latin typeface="Dosis" pitchFamily="2" charset="0"/>
            </a:endParaRPr>
          </a:p>
          <a:p>
            <a:endParaRPr lang="en-US" dirty="0">
              <a:latin typeface="Dosis" pitchFamily="2" charset="0"/>
            </a:endParaRPr>
          </a:p>
          <a:p>
            <a:r>
              <a:rPr lang="en-US" dirty="0">
                <a:latin typeface="Dosis" pitchFamily="2" charset="0"/>
              </a:rPr>
              <a:t>This is further reinforced by examining each column using a query with its aggregate count.</a:t>
            </a:r>
            <a:endParaRPr lang="en-ID" dirty="0">
              <a:latin typeface="Dosis" pitchFamily="2" charset="0"/>
            </a:endParaRPr>
          </a:p>
        </p:txBody>
      </p:sp>
      <p:pic>
        <p:nvPicPr>
          <p:cNvPr id="5" name="Picture 4">
            <a:extLst>
              <a:ext uri="{FF2B5EF4-FFF2-40B4-BE49-F238E27FC236}">
                <a16:creationId xmlns:a16="http://schemas.microsoft.com/office/drawing/2014/main" id="{88C9076F-88AC-0DF7-B93E-4EF2E637C8B2}"/>
              </a:ext>
            </a:extLst>
          </p:cNvPr>
          <p:cNvPicPr>
            <a:picLocks noChangeAspect="1"/>
          </p:cNvPicPr>
          <p:nvPr/>
        </p:nvPicPr>
        <p:blipFill>
          <a:blip r:embed="rId5"/>
          <a:stretch>
            <a:fillRect/>
          </a:stretch>
        </p:blipFill>
        <p:spPr>
          <a:xfrm>
            <a:off x="6884060" y="3419911"/>
            <a:ext cx="2072904" cy="1260000"/>
          </a:xfrm>
          <a:prstGeom prst="rect">
            <a:avLst/>
          </a:prstGeom>
        </p:spPr>
      </p:pic>
      <p:pic>
        <p:nvPicPr>
          <p:cNvPr id="7" name="Picture 6">
            <a:extLst>
              <a:ext uri="{FF2B5EF4-FFF2-40B4-BE49-F238E27FC236}">
                <a16:creationId xmlns:a16="http://schemas.microsoft.com/office/drawing/2014/main" id="{AF8C455F-6638-3B9D-BE9D-764D869AC02F}"/>
              </a:ext>
            </a:extLst>
          </p:cNvPr>
          <p:cNvPicPr>
            <a:picLocks noChangeAspect="1"/>
          </p:cNvPicPr>
          <p:nvPr/>
        </p:nvPicPr>
        <p:blipFill>
          <a:blip r:embed="rId6"/>
          <a:stretch>
            <a:fillRect/>
          </a:stretch>
        </p:blipFill>
        <p:spPr>
          <a:xfrm>
            <a:off x="131872" y="3419911"/>
            <a:ext cx="2042119" cy="1245034"/>
          </a:xfrm>
          <a:prstGeom prst="rect">
            <a:avLst/>
          </a:prstGeom>
        </p:spPr>
      </p:pic>
      <p:pic>
        <p:nvPicPr>
          <p:cNvPr id="9" name="Picture 8">
            <a:extLst>
              <a:ext uri="{FF2B5EF4-FFF2-40B4-BE49-F238E27FC236}">
                <a16:creationId xmlns:a16="http://schemas.microsoft.com/office/drawing/2014/main" id="{51CB3189-DAEF-A52C-3930-1C448E0BCAA8}"/>
              </a:ext>
            </a:extLst>
          </p:cNvPr>
          <p:cNvPicPr>
            <a:picLocks noChangeAspect="1"/>
          </p:cNvPicPr>
          <p:nvPr/>
        </p:nvPicPr>
        <p:blipFill>
          <a:blip r:embed="rId7"/>
          <a:stretch>
            <a:fillRect/>
          </a:stretch>
        </p:blipFill>
        <p:spPr>
          <a:xfrm>
            <a:off x="2336649" y="3412058"/>
            <a:ext cx="2041200" cy="1260741"/>
          </a:xfrm>
          <a:prstGeom prst="rect">
            <a:avLst/>
          </a:prstGeom>
        </p:spPr>
      </p:pic>
      <p:pic>
        <p:nvPicPr>
          <p:cNvPr id="11" name="Picture 10">
            <a:extLst>
              <a:ext uri="{FF2B5EF4-FFF2-40B4-BE49-F238E27FC236}">
                <a16:creationId xmlns:a16="http://schemas.microsoft.com/office/drawing/2014/main" id="{6D89CC75-731E-1816-F7FE-28F9F28C3377}"/>
              </a:ext>
            </a:extLst>
          </p:cNvPr>
          <p:cNvPicPr>
            <a:picLocks noChangeAspect="1"/>
          </p:cNvPicPr>
          <p:nvPr/>
        </p:nvPicPr>
        <p:blipFill>
          <a:blip r:embed="rId8"/>
          <a:stretch>
            <a:fillRect/>
          </a:stretch>
        </p:blipFill>
        <p:spPr>
          <a:xfrm>
            <a:off x="4610354" y="3545417"/>
            <a:ext cx="2041200" cy="994022"/>
          </a:xfrm>
          <a:prstGeom prst="rect">
            <a:avLst/>
          </a:prstGeom>
        </p:spPr>
      </p:pic>
      <p:sp>
        <p:nvSpPr>
          <p:cNvPr id="13" name="TextBox 12">
            <a:extLst>
              <a:ext uri="{FF2B5EF4-FFF2-40B4-BE49-F238E27FC236}">
                <a16:creationId xmlns:a16="http://schemas.microsoft.com/office/drawing/2014/main" id="{92159BC4-523D-F3A9-F2A8-A72CD9061A45}"/>
              </a:ext>
            </a:extLst>
          </p:cNvPr>
          <p:cNvSpPr txBox="1"/>
          <p:nvPr/>
        </p:nvSpPr>
        <p:spPr>
          <a:xfrm>
            <a:off x="488373" y="3078304"/>
            <a:ext cx="1243445" cy="307777"/>
          </a:xfrm>
          <a:prstGeom prst="rect">
            <a:avLst/>
          </a:prstGeom>
          <a:noFill/>
        </p:spPr>
        <p:txBody>
          <a:bodyPr wrap="square">
            <a:spAutoFit/>
          </a:bodyPr>
          <a:lstStyle/>
          <a:p>
            <a:r>
              <a:rPr lang="en-ID" b="1" dirty="0">
                <a:latin typeface="Dosis" pitchFamily="2" charset="0"/>
              </a:rPr>
              <a:t>Customers PK</a:t>
            </a:r>
            <a:endParaRPr lang="en-ID" dirty="0"/>
          </a:p>
        </p:txBody>
      </p:sp>
      <p:sp>
        <p:nvSpPr>
          <p:cNvPr id="14" name="TextBox 13">
            <a:extLst>
              <a:ext uri="{FF2B5EF4-FFF2-40B4-BE49-F238E27FC236}">
                <a16:creationId xmlns:a16="http://schemas.microsoft.com/office/drawing/2014/main" id="{7C5E3DF6-608B-7D16-6A5F-F35A62FE9ABE}"/>
              </a:ext>
            </a:extLst>
          </p:cNvPr>
          <p:cNvSpPr txBox="1"/>
          <p:nvPr/>
        </p:nvSpPr>
        <p:spPr>
          <a:xfrm>
            <a:off x="2815936" y="3078303"/>
            <a:ext cx="1243445" cy="307777"/>
          </a:xfrm>
          <a:prstGeom prst="rect">
            <a:avLst/>
          </a:prstGeom>
          <a:noFill/>
        </p:spPr>
        <p:txBody>
          <a:bodyPr wrap="square">
            <a:spAutoFit/>
          </a:bodyPr>
          <a:lstStyle/>
          <a:p>
            <a:r>
              <a:rPr lang="en-ID" b="1" dirty="0">
                <a:latin typeface="Dosis" pitchFamily="2" charset="0"/>
              </a:rPr>
              <a:t>Orders PK</a:t>
            </a:r>
            <a:endParaRPr lang="en-ID" dirty="0"/>
          </a:p>
        </p:txBody>
      </p:sp>
      <p:sp>
        <p:nvSpPr>
          <p:cNvPr id="15" name="TextBox 14">
            <a:extLst>
              <a:ext uri="{FF2B5EF4-FFF2-40B4-BE49-F238E27FC236}">
                <a16:creationId xmlns:a16="http://schemas.microsoft.com/office/drawing/2014/main" id="{6698EB9D-4449-A869-77AF-768751EDE587}"/>
              </a:ext>
            </a:extLst>
          </p:cNvPr>
          <p:cNvSpPr txBox="1"/>
          <p:nvPr/>
        </p:nvSpPr>
        <p:spPr>
          <a:xfrm>
            <a:off x="5205845" y="3078302"/>
            <a:ext cx="1243445" cy="307777"/>
          </a:xfrm>
          <a:prstGeom prst="rect">
            <a:avLst/>
          </a:prstGeom>
          <a:noFill/>
        </p:spPr>
        <p:txBody>
          <a:bodyPr wrap="square">
            <a:spAutoFit/>
          </a:bodyPr>
          <a:lstStyle/>
          <a:p>
            <a:r>
              <a:rPr lang="en-ID" b="1" dirty="0">
                <a:latin typeface="Dosis" pitchFamily="2" charset="0"/>
              </a:rPr>
              <a:t>Products PK</a:t>
            </a:r>
            <a:endParaRPr lang="en-ID" dirty="0"/>
          </a:p>
        </p:txBody>
      </p:sp>
      <p:sp>
        <p:nvSpPr>
          <p:cNvPr id="17" name="TextBox 16">
            <a:extLst>
              <a:ext uri="{FF2B5EF4-FFF2-40B4-BE49-F238E27FC236}">
                <a16:creationId xmlns:a16="http://schemas.microsoft.com/office/drawing/2014/main" id="{90E6BBA8-71FD-83FE-057B-BB628D751AA9}"/>
              </a:ext>
            </a:extLst>
          </p:cNvPr>
          <p:cNvSpPr txBox="1"/>
          <p:nvPr/>
        </p:nvSpPr>
        <p:spPr>
          <a:xfrm>
            <a:off x="7140047" y="3078301"/>
            <a:ext cx="1718124" cy="307777"/>
          </a:xfrm>
          <a:prstGeom prst="rect">
            <a:avLst/>
          </a:prstGeom>
          <a:noFill/>
        </p:spPr>
        <p:txBody>
          <a:bodyPr wrap="square">
            <a:spAutoFit/>
          </a:bodyPr>
          <a:lstStyle/>
          <a:p>
            <a:r>
              <a:rPr lang="en-ID" b="1" dirty="0" err="1">
                <a:latin typeface="Dosis" pitchFamily="2" charset="0"/>
              </a:rPr>
              <a:t>ProductCategory</a:t>
            </a:r>
            <a:r>
              <a:rPr lang="en-ID" b="1" dirty="0">
                <a:latin typeface="Dosis" pitchFamily="2" charset="0"/>
              </a:rPr>
              <a:t> PK</a:t>
            </a:r>
            <a:endParaRPr lang="en-ID" dirty="0"/>
          </a:p>
        </p:txBody>
      </p:sp>
    </p:spTree>
    <p:extLst>
      <p:ext uri="{BB962C8B-B14F-4D97-AF65-F5344CB8AC3E}">
        <p14:creationId xmlns:p14="http://schemas.microsoft.com/office/powerpoint/2010/main" val="34189951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97" name="Google Shape;97;p1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2" name="Google Shape;55;p13">
            <a:extLst>
              <a:ext uri="{FF2B5EF4-FFF2-40B4-BE49-F238E27FC236}">
                <a16:creationId xmlns:a16="http://schemas.microsoft.com/office/drawing/2014/main" id="{9850AFAB-DCD1-8FC1-5DDF-072535178548}"/>
              </a:ext>
            </a:extLst>
          </p:cNvPr>
          <p:cNvSpPr txBox="1">
            <a:spLocks/>
          </p:cNvSpPr>
          <p:nvPr/>
        </p:nvSpPr>
        <p:spPr>
          <a:xfrm>
            <a:off x="177315" y="159647"/>
            <a:ext cx="8779649" cy="4425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2000" b="1" dirty="0">
                <a:solidFill>
                  <a:schemeClr val="dk1"/>
                </a:solidFill>
                <a:latin typeface="Dosis" pitchFamily="2" charset="0"/>
              </a:rPr>
              <a:t>Task 2 : Designing Entity Relation Diagram (ERD)</a:t>
            </a:r>
            <a:endParaRPr lang="en-US" dirty="0">
              <a:solidFill>
                <a:schemeClr val="tx1"/>
              </a:solidFill>
              <a:latin typeface="Dosis" pitchFamily="2" charset="0"/>
            </a:endParaRPr>
          </a:p>
        </p:txBody>
      </p:sp>
      <p:sp>
        <p:nvSpPr>
          <p:cNvPr id="3" name="TextBox 2">
            <a:extLst>
              <a:ext uri="{FF2B5EF4-FFF2-40B4-BE49-F238E27FC236}">
                <a16:creationId xmlns:a16="http://schemas.microsoft.com/office/drawing/2014/main" id="{95443160-6673-3B7D-CEB4-73C9FA6D0DB3}"/>
              </a:ext>
            </a:extLst>
          </p:cNvPr>
          <p:cNvSpPr txBox="1"/>
          <p:nvPr/>
        </p:nvSpPr>
        <p:spPr>
          <a:xfrm>
            <a:off x="381000" y="941138"/>
            <a:ext cx="8243455" cy="523220"/>
          </a:xfrm>
          <a:prstGeom prst="rect">
            <a:avLst/>
          </a:prstGeom>
          <a:noFill/>
        </p:spPr>
        <p:txBody>
          <a:bodyPr wrap="square" rtlCol="0">
            <a:spAutoFit/>
          </a:bodyPr>
          <a:lstStyle/>
          <a:p>
            <a:r>
              <a:rPr lang="en-US" dirty="0">
                <a:latin typeface="Dosis" pitchFamily="2" charset="0"/>
              </a:rPr>
              <a:t>After determining the primary keys for each table, we can formulate relationships between tables by utilizing Foreign Keys in other tables. Below is the ERD of the four tables.</a:t>
            </a:r>
            <a:endParaRPr lang="en-ID" dirty="0">
              <a:latin typeface="Dosis" pitchFamily="2" charset="0"/>
            </a:endParaRPr>
          </a:p>
        </p:txBody>
      </p:sp>
      <p:pic>
        <p:nvPicPr>
          <p:cNvPr id="4" name="Picture 3">
            <a:extLst>
              <a:ext uri="{FF2B5EF4-FFF2-40B4-BE49-F238E27FC236}">
                <a16:creationId xmlns:a16="http://schemas.microsoft.com/office/drawing/2014/main" id="{78CEAE7E-5EC4-AD30-C433-74C91643B5F4}"/>
              </a:ext>
            </a:extLst>
          </p:cNvPr>
          <p:cNvPicPr>
            <a:picLocks noChangeAspect="1"/>
          </p:cNvPicPr>
          <p:nvPr/>
        </p:nvPicPr>
        <p:blipFill>
          <a:blip r:embed="rId5"/>
          <a:stretch>
            <a:fillRect/>
          </a:stretch>
        </p:blipFill>
        <p:spPr>
          <a:xfrm>
            <a:off x="1045537" y="1678571"/>
            <a:ext cx="7052926" cy="1857291"/>
          </a:xfrm>
          <a:prstGeom prst="rect">
            <a:avLst/>
          </a:prstGeom>
        </p:spPr>
      </p:pic>
      <p:sp>
        <p:nvSpPr>
          <p:cNvPr id="6" name="object 7">
            <a:extLst>
              <a:ext uri="{FF2B5EF4-FFF2-40B4-BE49-F238E27FC236}">
                <a16:creationId xmlns:a16="http://schemas.microsoft.com/office/drawing/2014/main" id="{1C7F76FF-3EF4-70FD-1B92-EF806CAC7075}"/>
              </a:ext>
            </a:extLst>
          </p:cNvPr>
          <p:cNvSpPr txBox="1"/>
          <p:nvPr/>
        </p:nvSpPr>
        <p:spPr>
          <a:xfrm>
            <a:off x="534535" y="3750075"/>
            <a:ext cx="7483016" cy="1141979"/>
          </a:xfrm>
          <a:prstGeom prst="rect">
            <a:avLst/>
          </a:prstGeom>
        </p:spPr>
        <p:txBody>
          <a:bodyPr vert="horz" wrap="square" lIns="0" tIns="13335" rIns="0" bIns="0" rtlCol="0">
            <a:spAutoFit/>
          </a:bodyPr>
          <a:lstStyle/>
          <a:p>
            <a:pPr marL="12700">
              <a:lnSpc>
                <a:spcPct val="100000"/>
              </a:lnSpc>
              <a:spcBef>
                <a:spcPts val="105"/>
              </a:spcBef>
            </a:pPr>
            <a:r>
              <a:rPr lang="en-US" sz="1400" spc="80" dirty="0">
                <a:latin typeface="Dosis" pitchFamily="2" charset="0"/>
                <a:cs typeface="Trebuchet MS"/>
              </a:rPr>
              <a:t>The relationships between the tables are as follows:</a:t>
            </a:r>
          </a:p>
          <a:p>
            <a:pPr marL="12700">
              <a:lnSpc>
                <a:spcPct val="100000"/>
              </a:lnSpc>
              <a:spcBef>
                <a:spcPts val="105"/>
              </a:spcBef>
            </a:pPr>
            <a:endParaRPr lang="en-US" sz="1400" spc="80" dirty="0">
              <a:latin typeface="Dosis" pitchFamily="2" charset="0"/>
              <a:cs typeface="Trebuchet MS"/>
            </a:endParaRPr>
          </a:p>
          <a:p>
            <a:pPr marL="298450" indent="-285750">
              <a:lnSpc>
                <a:spcPct val="100000"/>
              </a:lnSpc>
              <a:spcBef>
                <a:spcPts val="105"/>
              </a:spcBef>
              <a:buFont typeface="Arial" panose="020B0604020202020204" pitchFamily="34" charset="0"/>
              <a:buChar char="•"/>
            </a:pPr>
            <a:r>
              <a:rPr lang="en-US" sz="1400" spc="80" dirty="0">
                <a:latin typeface="Dosis" pitchFamily="2" charset="0"/>
                <a:cs typeface="Trebuchet MS"/>
              </a:rPr>
              <a:t>The Customers table has a </a:t>
            </a:r>
            <a:r>
              <a:rPr lang="en-US" sz="1400" b="1" spc="80" dirty="0">
                <a:latin typeface="Dosis" pitchFamily="2" charset="0"/>
                <a:cs typeface="Trebuchet MS"/>
              </a:rPr>
              <a:t>one-to-many</a:t>
            </a:r>
            <a:r>
              <a:rPr lang="en-US" sz="1400" spc="80" dirty="0">
                <a:latin typeface="Dosis" pitchFamily="2" charset="0"/>
                <a:cs typeface="Trebuchet MS"/>
              </a:rPr>
              <a:t> relationship with the Orders table.</a:t>
            </a:r>
          </a:p>
          <a:p>
            <a:pPr marL="298450" indent="-285750">
              <a:lnSpc>
                <a:spcPct val="100000"/>
              </a:lnSpc>
              <a:spcBef>
                <a:spcPts val="105"/>
              </a:spcBef>
              <a:buFont typeface="Arial" panose="020B0604020202020204" pitchFamily="34" charset="0"/>
              <a:buChar char="•"/>
            </a:pPr>
            <a:r>
              <a:rPr lang="en-US" sz="1400" spc="80" dirty="0">
                <a:latin typeface="Dosis" pitchFamily="2" charset="0"/>
                <a:cs typeface="Trebuchet MS"/>
              </a:rPr>
              <a:t>The Orders table has a </a:t>
            </a:r>
            <a:r>
              <a:rPr lang="en-US" sz="1400" b="1" spc="80" dirty="0">
                <a:latin typeface="Dosis" pitchFamily="2" charset="0"/>
                <a:cs typeface="Trebuchet MS"/>
              </a:rPr>
              <a:t>many-to-one</a:t>
            </a:r>
            <a:r>
              <a:rPr lang="en-US" sz="1400" spc="80" dirty="0">
                <a:latin typeface="Dosis" pitchFamily="2" charset="0"/>
                <a:cs typeface="Trebuchet MS"/>
              </a:rPr>
              <a:t> relationship with the Products table.</a:t>
            </a:r>
          </a:p>
          <a:p>
            <a:pPr marL="298450" indent="-285750">
              <a:lnSpc>
                <a:spcPct val="100000"/>
              </a:lnSpc>
              <a:spcBef>
                <a:spcPts val="105"/>
              </a:spcBef>
              <a:buFont typeface="Arial" panose="020B0604020202020204" pitchFamily="34" charset="0"/>
              <a:buChar char="•"/>
            </a:pPr>
            <a:r>
              <a:rPr lang="en-US" sz="1400" spc="80" dirty="0">
                <a:latin typeface="Dosis" pitchFamily="2" charset="0"/>
                <a:cs typeface="Trebuchet MS"/>
              </a:rPr>
              <a:t>The Products table has a </a:t>
            </a:r>
            <a:r>
              <a:rPr lang="en-US" sz="1400" b="1" spc="80" dirty="0">
                <a:latin typeface="Dosis" pitchFamily="2" charset="0"/>
                <a:cs typeface="Trebuchet MS"/>
              </a:rPr>
              <a:t>many-to-one</a:t>
            </a:r>
            <a:r>
              <a:rPr lang="en-US" sz="1400" spc="80" dirty="0">
                <a:latin typeface="Dosis" pitchFamily="2" charset="0"/>
                <a:cs typeface="Trebuchet MS"/>
              </a:rPr>
              <a:t> relationship with the </a:t>
            </a:r>
            <a:r>
              <a:rPr lang="en-US" sz="1400" spc="80" dirty="0" err="1">
                <a:latin typeface="Dosis" pitchFamily="2" charset="0"/>
                <a:cs typeface="Trebuchet MS"/>
              </a:rPr>
              <a:t>ProductCategory</a:t>
            </a:r>
            <a:r>
              <a:rPr lang="en-US" sz="1400" spc="80" dirty="0">
                <a:latin typeface="Dosis" pitchFamily="2" charset="0"/>
                <a:cs typeface="Trebuchet MS"/>
              </a:rPr>
              <a:t> table.</a:t>
            </a:r>
            <a:endParaRPr sz="1400" dirty="0">
              <a:latin typeface="Dosis" pitchFamily="2" charset="0"/>
              <a:cs typeface="Trebuchet MS"/>
            </a:endParaRPr>
          </a:p>
        </p:txBody>
      </p:sp>
    </p:spTree>
    <p:extLst>
      <p:ext uri="{BB962C8B-B14F-4D97-AF65-F5344CB8AC3E}">
        <p14:creationId xmlns:p14="http://schemas.microsoft.com/office/powerpoint/2010/main" val="1439199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97" name="Google Shape;97;p1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2" name="Google Shape;55;p13">
            <a:extLst>
              <a:ext uri="{FF2B5EF4-FFF2-40B4-BE49-F238E27FC236}">
                <a16:creationId xmlns:a16="http://schemas.microsoft.com/office/drawing/2014/main" id="{9850AFAB-DCD1-8FC1-5DDF-072535178548}"/>
              </a:ext>
            </a:extLst>
          </p:cNvPr>
          <p:cNvSpPr txBox="1">
            <a:spLocks/>
          </p:cNvSpPr>
          <p:nvPr/>
        </p:nvSpPr>
        <p:spPr>
          <a:xfrm>
            <a:off x="177315" y="159647"/>
            <a:ext cx="8779649" cy="4425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2000" b="1" dirty="0">
                <a:solidFill>
                  <a:schemeClr val="dk1"/>
                </a:solidFill>
                <a:latin typeface="Dosis" pitchFamily="2" charset="0"/>
              </a:rPr>
              <a:t>Task 3 : Master Table Formulation</a:t>
            </a:r>
            <a:endParaRPr lang="en-US" dirty="0">
              <a:solidFill>
                <a:schemeClr val="tx1"/>
              </a:solidFill>
              <a:latin typeface="Dosis" pitchFamily="2" charset="0"/>
            </a:endParaRPr>
          </a:p>
        </p:txBody>
      </p:sp>
      <p:sp>
        <p:nvSpPr>
          <p:cNvPr id="3" name="TextBox 2">
            <a:extLst>
              <a:ext uri="{FF2B5EF4-FFF2-40B4-BE49-F238E27FC236}">
                <a16:creationId xmlns:a16="http://schemas.microsoft.com/office/drawing/2014/main" id="{95443160-6673-3B7D-CEB4-73C9FA6D0DB3}"/>
              </a:ext>
            </a:extLst>
          </p:cNvPr>
          <p:cNvSpPr txBox="1"/>
          <p:nvPr/>
        </p:nvSpPr>
        <p:spPr>
          <a:xfrm>
            <a:off x="381000" y="941138"/>
            <a:ext cx="8243455" cy="738664"/>
          </a:xfrm>
          <a:prstGeom prst="rect">
            <a:avLst/>
          </a:prstGeom>
          <a:noFill/>
        </p:spPr>
        <p:txBody>
          <a:bodyPr wrap="square" rtlCol="0">
            <a:spAutoFit/>
          </a:bodyPr>
          <a:lstStyle/>
          <a:p>
            <a:r>
              <a:rPr lang="en-US" dirty="0">
                <a:latin typeface="Dosis" pitchFamily="2" charset="0"/>
              </a:rPr>
              <a:t>Before conducting the analysis in the form of a dashboard in Looker Studio, we need to merge the four tables by selecting columns that contain relevant information about what we will analyze, as explained earlier. Here is the query and the result of the master table.</a:t>
            </a:r>
          </a:p>
        </p:txBody>
      </p:sp>
      <p:sp>
        <p:nvSpPr>
          <p:cNvPr id="6" name="object 7">
            <a:extLst>
              <a:ext uri="{FF2B5EF4-FFF2-40B4-BE49-F238E27FC236}">
                <a16:creationId xmlns:a16="http://schemas.microsoft.com/office/drawing/2014/main" id="{1C7F76FF-3EF4-70FD-1B92-EF806CAC7075}"/>
              </a:ext>
            </a:extLst>
          </p:cNvPr>
          <p:cNvSpPr txBox="1"/>
          <p:nvPr/>
        </p:nvSpPr>
        <p:spPr>
          <a:xfrm>
            <a:off x="381000" y="4754944"/>
            <a:ext cx="8089920" cy="228909"/>
          </a:xfrm>
          <a:prstGeom prst="rect">
            <a:avLst/>
          </a:prstGeom>
        </p:spPr>
        <p:txBody>
          <a:bodyPr vert="horz" wrap="square" lIns="0" tIns="13335" rIns="0" bIns="0" rtlCol="0">
            <a:spAutoFit/>
          </a:bodyPr>
          <a:lstStyle/>
          <a:p>
            <a:pPr marL="12700">
              <a:lnSpc>
                <a:spcPct val="100000"/>
              </a:lnSpc>
              <a:spcBef>
                <a:spcPts val="105"/>
              </a:spcBef>
            </a:pPr>
            <a:r>
              <a:rPr lang="en-US" dirty="0">
                <a:latin typeface="Dosis" pitchFamily="2" charset="0"/>
                <a:cs typeface="Trebuchet MS"/>
              </a:rPr>
              <a:t>The master table is then exported into CSV format to be used as a data source in Looker Studio.</a:t>
            </a:r>
          </a:p>
        </p:txBody>
      </p:sp>
      <p:sp>
        <p:nvSpPr>
          <p:cNvPr id="5" name="TextBox 4">
            <a:extLst>
              <a:ext uri="{FF2B5EF4-FFF2-40B4-BE49-F238E27FC236}">
                <a16:creationId xmlns:a16="http://schemas.microsoft.com/office/drawing/2014/main" id="{27C11298-D32C-1C03-F61F-18B2D04D7837}"/>
              </a:ext>
            </a:extLst>
          </p:cNvPr>
          <p:cNvSpPr txBox="1"/>
          <p:nvPr/>
        </p:nvSpPr>
        <p:spPr>
          <a:xfrm>
            <a:off x="4317425" y="2330692"/>
            <a:ext cx="938646" cy="307777"/>
          </a:xfrm>
          <a:prstGeom prst="rect">
            <a:avLst/>
          </a:prstGeom>
          <a:noFill/>
        </p:spPr>
        <p:txBody>
          <a:bodyPr wrap="square">
            <a:spAutoFit/>
          </a:bodyPr>
          <a:lstStyle/>
          <a:p>
            <a:r>
              <a:rPr lang="en-ID" b="1" dirty="0">
                <a:latin typeface="Dosis" pitchFamily="2" charset="0"/>
              </a:rPr>
              <a:t>SQL Query</a:t>
            </a:r>
            <a:endParaRPr lang="en-ID" dirty="0"/>
          </a:p>
        </p:txBody>
      </p:sp>
      <p:sp>
        <p:nvSpPr>
          <p:cNvPr id="7" name="TextBox 6">
            <a:extLst>
              <a:ext uri="{FF2B5EF4-FFF2-40B4-BE49-F238E27FC236}">
                <a16:creationId xmlns:a16="http://schemas.microsoft.com/office/drawing/2014/main" id="{14D129B4-3FE2-208F-9616-EB89658F9E95}"/>
              </a:ext>
            </a:extLst>
          </p:cNvPr>
          <p:cNvSpPr txBox="1"/>
          <p:nvPr/>
        </p:nvSpPr>
        <p:spPr>
          <a:xfrm>
            <a:off x="5676132" y="3796133"/>
            <a:ext cx="1087583" cy="307777"/>
          </a:xfrm>
          <a:prstGeom prst="rect">
            <a:avLst/>
          </a:prstGeom>
          <a:noFill/>
        </p:spPr>
        <p:txBody>
          <a:bodyPr wrap="square">
            <a:spAutoFit/>
          </a:bodyPr>
          <a:lstStyle/>
          <a:p>
            <a:r>
              <a:rPr lang="en-US" b="1" dirty="0">
                <a:latin typeface="Dosis" pitchFamily="2" charset="0"/>
              </a:rPr>
              <a:t>Q</a:t>
            </a:r>
            <a:r>
              <a:rPr lang="en-ID" b="1" dirty="0" err="1">
                <a:latin typeface="Dosis" pitchFamily="2" charset="0"/>
              </a:rPr>
              <a:t>uery</a:t>
            </a:r>
            <a:r>
              <a:rPr lang="en-ID" b="1" dirty="0">
                <a:latin typeface="Dosis" pitchFamily="2" charset="0"/>
              </a:rPr>
              <a:t> Table</a:t>
            </a:r>
            <a:endParaRPr lang="en-ID" dirty="0"/>
          </a:p>
        </p:txBody>
      </p:sp>
      <p:pic>
        <p:nvPicPr>
          <p:cNvPr id="8" name="Picture 7">
            <a:extLst>
              <a:ext uri="{FF2B5EF4-FFF2-40B4-BE49-F238E27FC236}">
                <a16:creationId xmlns:a16="http://schemas.microsoft.com/office/drawing/2014/main" id="{8D476FEF-8521-0338-C258-903B8FD7AAAF}"/>
              </a:ext>
            </a:extLst>
          </p:cNvPr>
          <p:cNvPicPr>
            <a:picLocks noChangeAspect="1"/>
          </p:cNvPicPr>
          <p:nvPr/>
        </p:nvPicPr>
        <p:blipFill>
          <a:blip r:embed="rId5"/>
          <a:stretch>
            <a:fillRect/>
          </a:stretch>
        </p:blipFill>
        <p:spPr>
          <a:xfrm>
            <a:off x="849358" y="1865982"/>
            <a:ext cx="3376278" cy="1355440"/>
          </a:xfrm>
          <a:prstGeom prst="rect">
            <a:avLst/>
          </a:prstGeom>
        </p:spPr>
      </p:pic>
      <p:pic>
        <p:nvPicPr>
          <p:cNvPr id="10" name="Picture 9">
            <a:extLst>
              <a:ext uri="{FF2B5EF4-FFF2-40B4-BE49-F238E27FC236}">
                <a16:creationId xmlns:a16="http://schemas.microsoft.com/office/drawing/2014/main" id="{072BFD2A-2848-8A50-F524-C23E9BD0B59D}"/>
              </a:ext>
            </a:extLst>
          </p:cNvPr>
          <p:cNvPicPr>
            <a:picLocks noChangeAspect="1"/>
          </p:cNvPicPr>
          <p:nvPr/>
        </p:nvPicPr>
        <p:blipFill>
          <a:blip r:embed="rId6"/>
          <a:stretch>
            <a:fillRect/>
          </a:stretch>
        </p:blipFill>
        <p:spPr>
          <a:xfrm>
            <a:off x="849358" y="3289360"/>
            <a:ext cx="4724400" cy="1289310"/>
          </a:xfrm>
          <a:prstGeom prst="rect">
            <a:avLst/>
          </a:prstGeom>
        </p:spPr>
      </p:pic>
    </p:spTree>
    <p:extLst>
      <p:ext uri="{BB962C8B-B14F-4D97-AF65-F5344CB8AC3E}">
        <p14:creationId xmlns:p14="http://schemas.microsoft.com/office/powerpoint/2010/main" val="17736879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sp>
        <p:nvSpPr>
          <p:cNvPr id="2" name="Google Shape;55;p13">
            <a:extLst>
              <a:ext uri="{FF2B5EF4-FFF2-40B4-BE49-F238E27FC236}">
                <a16:creationId xmlns:a16="http://schemas.microsoft.com/office/drawing/2014/main" id="{9850AFAB-DCD1-8FC1-5DDF-072535178548}"/>
              </a:ext>
            </a:extLst>
          </p:cNvPr>
          <p:cNvSpPr txBox="1">
            <a:spLocks/>
          </p:cNvSpPr>
          <p:nvPr/>
        </p:nvSpPr>
        <p:spPr>
          <a:xfrm>
            <a:off x="177315" y="159647"/>
            <a:ext cx="8779649" cy="4425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2000" b="1" dirty="0">
                <a:solidFill>
                  <a:schemeClr val="dk1"/>
                </a:solidFill>
                <a:latin typeface="Dosis" pitchFamily="2" charset="0"/>
              </a:rPr>
              <a:t>Task 4 : Dashboard Creation </a:t>
            </a:r>
            <a:endParaRPr lang="en-US" dirty="0">
              <a:solidFill>
                <a:schemeClr val="tx1"/>
              </a:solidFill>
              <a:latin typeface="Dosis" pitchFamily="2" charset="0"/>
            </a:endParaRPr>
          </a:p>
        </p:txBody>
      </p:sp>
      <p:pic>
        <p:nvPicPr>
          <p:cNvPr id="5" name="Picture 4">
            <a:extLst>
              <a:ext uri="{FF2B5EF4-FFF2-40B4-BE49-F238E27FC236}">
                <a16:creationId xmlns:a16="http://schemas.microsoft.com/office/drawing/2014/main" id="{3B0094F1-0FC0-0000-95FA-F5E76CD790E4}"/>
              </a:ext>
            </a:extLst>
          </p:cNvPr>
          <p:cNvPicPr>
            <a:picLocks noChangeAspect="1"/>
          </p:cNvPicPr>
          <p:nvPr/>
        </p:nvPicPr>
        <p:blipFill>
          <a:blip r:embed="rId4"/>
          <a:stretch>
            <a:fillRect/>
          </a:stretch>
        </p:blipFill>
        <p:spPr>
          <a:xfrm>
            <a:off x="153666" y="726925"/>
            <a:ext cx="5600163" cy="4202362"/>
          </a:xfrm>
          <a:prstGeom prst="rect">
            <a:avLst/>
          </a:prstGeom>
        </p:spPr>
      </p:pic>
      <p:sp>
        <p:nvSpPr>
          <p:cNvPr id="8" name="TextBox 7">
            <a:extLst>
              <a:ext uri="{FF2B5EF4-FFF2-40B4-BE49-F238E27FC236}">
                <a16:creationId xmlns:a16="http://schemas.microsoft.com/office/drawing/2014/main" id="{50C04291-4302-A541-7A4A-6AF12EA1E1EB}"/>
              </a:ext>
            </a:extLst>
          </p:cNvPr>
          <p:cNvSpPr txBox="1"/>
          <p:nvPr/>
        </p:nvSpPr>
        <p:spPr>
          <a:xfrm>
            <a:off x="5821605" y="380884"/>
            <a:ext cx="3254619" cy="4524315"/>
          </a:xfrm>
          <a:prstGeom prst="rect">
            <a:avLst/>
          </a:prstGeom>
          <a:noFill/>
        </p:spPr>
        <p:txBody>
          <a:bodyPr wrap="square">
            <a:spAutoFit/>
          </a:bodyPr>
          <a:lstStyle/>
          <a:p>
            <a:r>
              <a:rPr lang="en-US" sz="1200" dirty="0">
                <a:latin typeface="Dosis" pitchFamily="2" charset="0"/>
              </a:rPr>
              <a:t>L</a:t>
            </a:r>
            <a:r>
              <a:rPr lang="en-ID" sz="1200" dirty="0" err="1">
                <a:latin typeface="Dosis" pitchFamily="2" charset="0"/>
              </a:rPr>
              <a:t>ooker</a:t>
            </a:r>
            <a:r>
              <a:rPr lang="en-ID" sz="1200" dirty="0">
                <a:latin typeface="Dosis" pitchFamily="2" charset="0"/>
              </a:rPr>
              <a:t> Studio dashboard can be accessed</a:t>
            </a:r>
          </a:p>
          <a:p>
            <a:r>
              <a:rPr lang="en-ID" sz="1200" dirty="0">
                <a:latin typeface="Dosis" pitchFamily="2" charset="0"/>
              </a:rPr>
              <a:t>through this </a:t>
            </a:r>
            <a:r>
              <a:rPr lang="en-ID" sz="1200" dirty="0">
                <a:latin typeface="Dosis" pitchFamily="2" charset="0"/>
                <a:hlinkClick r:id="rId5"/>
              </a:rPr>
              <a:t>Link</a:t>
            </a:r>
            <a:r>
              <a:rPr lang="en-ID" sz="1200" dirty="0">
                <a:latin typeface="Dosis" pitchFamily="2" charset="0"/>
              </a:rPr>
              <a:t>.</a:t>
            </a:r>
          </a:p>
          <a:p>
            <a:endParaRPr lang="en-ID" sz="1200" dirty="0">
              <a:latin typeface="Dosis" pitchFamily="2" charset="0"/>
            </a:endParaRPr>
          </a:p>
          <a:p>
            <a:r>
              <a:rPr lang="en-ID" sz="1200" dirty="0">
                <a:latin typeface="Dosis" pitchFamily="2" charset="0"/>
              </a:rPr>
              <a:t>Main Takeaways :</a:t>
            </a:r>
          </a:p>
          <a:p>
            <a:endParaRPr lang="en-US" sz="1200" dirty="0">
              <a:latin typeface="Dosis" pitchFamily="2" charset="0"/>
            </a:endParaRPr>
          </a:p>
          <a:p>
            <a:pPr marL="171450" indent="-171450">
              <a:buFont typeface="Wingdings" panose="05000000000000000000" pitchFamily="2" charset="2"/>
              <a:buChar char="q"/>
            </a:pPr>
            <a:r>
              <a:rPr lang="en-US" sz="1200" dirty="0">
                <a:latin typeface="Dosis" pitchFamily="2" charset="0"/>
              </a:rPr>
              <a:t>Total overall sales amount to $1,754,750.57, with a total quantity of products sold amounting to 11,654 units.</a:t>
            </a:r>
          </a:p>
          <a:p>
            <a:pPr marL="171450" indent="-171450">
              <a:buFont typeface="Wingdings" panose="05000000000000000000" pitchFamily="2" charset="2"/>
              <a:buChar char="q"/>
            </a:pPr>
            <a:endParaRPr lang="en-US" sz="1200" dirty="0">
              <a:latin typeface="Dosis" pitchFamily="2" charset="0"/>
            </a:endParaRPr>
          </a:p>
          <a:p>
            <a:pPr marL="171450" indent="-171450">
              <a:buFont typeface="Wingdings" panose="05000000000000000000" pitchFamily="2" charset="2"/>
              <a:buChar char="q"/>
            </a:pPr>
            <a:r>
              <a:rPr lang="en-US" sz="1200" dirty="0">
                <a:latin typeface="Dosis" pitchFamily="2" charset="0"/>
              </a:rPr>
              <a:t>The categories Robots, Drones, Robot Kits, Drone kits, and Training Videos are the top-selling product categories. On the other hand, in terms of order quantity, the categories eBooks, Training Videos, Blueprints, Drone Kits, and Drones are the most frequently purchased.</a:t>
            </a:r>
          </a:p>
          <a:p>
            <a:pPr marL="171450" indent="-171450">
              <a:buFont typeface="Wingdings" panose="05000000000000000000" pitchFamily="2" charset="2"/>
              <a:buChar char="q"/>
            </a:pPr>
            <a:endParaRPr lang="en-US" sz="1200" dirty="0">
              <a:latin typeface="Dosis" pitchFamily="2" charset="0"/>
            </a:endParaRPr>
          </a:p>
          <a:p>
            <a:pPr marL="171450" indent="-171450">
              <a:buFont typeface="Wingdings" panose="05000000000000000000" pitchFamily="2" charset="2"/>
              <a:buChar char="q"/>
            </a:pPr>
            <a:r>
              <a:rPr lang="en-US" sz="1200" dirty="0">
                <a:latin typeface="Dosis" pitchFamily="2" charset="0"/>
              </a:rPr>
              <a:t>The city of Washington emerges as the primary hub of transaction activities, with the highest sales and order quantity.</a:t>
            </a:r>
          </a:p>
          <a:p>
            <a:pPr marL="171450" indent="-171450">
              <a:buFont typeface="Wingdings" panose="05000000000000000000" pitchFamily="2" charset="2"/>
              <a:buChar char="q"/>
            </a:pPr>
            <a:endParaRPr lang="en-US" sz="1200" dirty="0">
              <a:latin typeface="Dosis" pitchFamily="2" charset="0"/>
            </a:endParaRPr>
          </a:p>
          <a:p>
            <a:pPr marL="171450" indent="-171450">
              <a:buFont typeface="Wingdings" panose="05000000000000000000" pitchFamily="2" charset="2"/>
              <a:buChar char="q"/>
            </a:pPr>
            <a:r>
              <a:rPr lang="en-US" sz="1200" dirty="0">
                <a:latin typeface="Dosis" pitchFamily="2" charset="0"/>
              </a:rPr>
              <a:t>Based on the sales and order quantity trends, the business has not been in a stable condition since early 2020, especially in 2021, where there have been significant fluctuations in sales every month.</a:t>
            </a:r>
            <a:endParaRPr lang="en-ID" sz="1200" dirty="0">
              <a:latin typeface="Dosis" pitchFamily="2" charset="0"/>
            </a:endParaRPr>
          </a:p>
        </p:txBody>
      </p:sp>
    </p:spTree>
    <p:extLst>
      <p:ext uri="{BB962C8B-B14F-4D97-AF65-F5344CB8AC3E}">
        <p14:creationId xmlns:p14="http://schemas.microsoft.com/office/powerpoint/2010/main" val="27172724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97" name="Google Shape;97;p1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2" name="Google Shape;55;p13">
            <a:extLst>
              <a:ext uri="{FF2B5EF4-FFF2-40B4-BE49-F238E27FC236}">
                <a16:creationId xmlns:a16="http://schemas.microsoft.com/office/drawing/2014/main" id="{9850AFAB-DCD1-8FC1-5DDF-072535178548}"/>
              </a:ext>
            </a:extLst>
          </p:cNvPr>
          <p:cNvSpPr txBox="1">
            <a:spLocks/>
          </p:cNvSpPr>
          <p:nvPr/>
        </p:nvSpPr>
        <p:spPr>
          <a:xfrm>
            <a:off x="177315" y="159647"/>
            <a:ext cx="8779649" cy="44259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2000" b="1" dirty="0">
                <a:solidFill>
                  <a:schemeClr val="dk1"/>
                </a:solidFill>
                <a:latin typeface="Dosis" pitchFamily="2" charset="0"/>
              </a:rPr>
              <a:t>Task 5 : Business Recommendation</a:t>
            </a:r>
            <a:endParaRPr lang="en-US" dirty="0">
              <a:solidFill>
                <a:schemeClr val="tx1"/>
              </a:solidFill>
              <a:latin typeface="Dosis" pitchFamily="2" charset="0"/>
            </a:endParaRPr>
          </a:p>
        </p:txBody>
      </p:sp>
      <p:sp>
        <p:nvSpPr>
          <p:cNvPr id="3" name="TextBox 2">
            <a:extLst>
              <a:ext uri="{FF2B5EF4-FFF2-40B4-BE49-F238E27FC236}">
                <a16:creationId xmlns:a16="http://schemas.microsoft.com/office/drawing/2014/main" id="{95443160-6673-3B7D-CEB4-73C9FA6D0DB3}"/>
              </a:ext>
            </a:extLst>
          </p:cNvPr>
          <p:cNvSpPr txBox="1"/>
          <p:nvPr/>
        </p:nvSpPr>
        <p:spPr>
          <a:xfrm>
            <a:off x="381000" y="823375"/>
            <a:ext cx="8243455" cy="4693593"/>
          </a:xfrm>
          <a:prstGeom prst="rect">
            <a:avLst/>
          </a:prstGeom>
          <a:noFill/>
        </p:spPr>
        <p:txBody>
          <a:bodyPr wrap="square" rtlCol="0">
            <a:spAutoFit/>
          </a:bodyPr>
          <a:lstStyle/>
          <a:p>
            <a:r>
              <a:rPr lang="en-US" sz="1300" dirty="0">
                <a:latin typeface="Dosis" pitchFamily="2" charset="0"/>
              </a:rPr>
              <a:t>Based on the insights that we gather from our dashboard, we can formulate several recommendations which could increase the performance of company business:</a:t>
            </a:r>
          </a:p>
          <a:p>
            <a:endParaRPr lang="en-US" sz="1300" dirty="0">
              <a:latin typeface="Dosis" pitchFamily="2" charset="0"/>
            </a:endParaRPr>
          </a:p>
          <a:p>
            <a:pPr marL="285750" indent="-285750">
              <a:buFont typeface="Wingdings" panose="05000000000000000000" pitchFamily="2" charset="2"/>
              <a:buChar char="q"/>
            </a:pPr>
            <a:r>
              <a:rPr lang="en-US" sz="1300" b="1" dirty="0">
                <a:latin typeface="Dosis" pitchFamily="2" charset="0"/>
              </a:rPr>
              <a:t>Focus on Top-Selling Product Categories</a:t>
            </a:r>
          </a:p>
          <a:p>
            <a:pPr lvl="1"/>
            <a:r>
              <a:rPr lang="en-US" sz="1300" dirty="0">
                <a:latin typeface="Dosis" pitchFamily="2" charset="0"/>
              </a:rPr>
              <a:t>Allocate more resources and marketing efforts towards the top-selling product categories such as Robots, Drones, Robot Kits, Drone kits, and Training Videos. These categories have shown consistent demand and can be leveraged to drive higher sales.</a:t>
            </a:r>
          </a:p>
          <a:p>
            <a:pPr lvl="1"/>
            <a:endParaRPr lang="en-US" sz="1300" dirty="0">
              <a:latin typeface="Dosis" pitchFamily="2" charset="0"/>
            </a:endParaRPr>
          </a:p>
          <a:p>
            <a:pPr marL="285750" lvl="1" indent="-285750">
              <a:buFont typeface="Wingdings" panose="05000000000000000000" pitchFamily="2" charset="2"/>
              <a:buChar char="q"/>
            </a:pPr>
            <a:r>
              <a:rPr lang="en-US" sz="1300" b="1" dirty="0">
                <a:latin typeface="Dosis" pitchFamily="2" charset="0"/>
              </a:rPr>
              <a:t>Target Marketing Campaigns</a:t>
            </a:r>
          </a:p>
          <a:p>
            <a:pPr lvl="1"/>
            <a:r>
              <a:rPr lang="en-US" sz="1300" dirty="0">
                <a:latin typeface="Dosis" pitchFamily="2" charset="0"/>
              </a:rPr>
              <a:t>Given that Washington is the primary hub of transaction activities, tailor marketing campaigns and promotions specifically targeting customers in this region. Utilize local advertising channels and partnerships to increase brand visibility and attract more customers.</a:t>
            </a:r>
          </a:p>
          <a:p>
            <a:endParaRPr lang="en-US" sz="1300" dirty="0">
              <a:latin typeface="Dosis" pitchFamily="2" charset="0"/>
            </a:endParaRPr>
          </a:p>
          <a:p>
            <a:pPr marL="285750" indent="-285750">
              <a:buFont typeface="Wingdings" panose="05000000000000000000" pitchFamily="2" charset="2"/>
              <a:buChar char="q"/>
            </a:pPr>
            <a:r>
              <a:rPr lang="en-US" sz="1300" b="1" dirty="0">
                <a:latin typeface="Dosis" pitchFamily="2" charset="0"/>
              </a:rPr>
              <a:t>Enhance Customer Retention Efforts</a:t>
            </a:r>
          </a:p>
          <a:p>
            <a:r>
              <a:rPr lang="en-US" sz="1300" dirty="0">
                <a:latin typeface="Dosis" pitchFamily="2" charset="0"/>
              </a:rPr>
              <a:t>Focus on retaining existing customers by providing personalized experiences, offering loyalty programs, and implementing targeted retention campaigns. Analyze customer churn patterns to identify at-risk customers and proactively address their concerns to prevent churn.</a:t>
            </a:r>
          </a:p>
          <a:p>
            <a:endParaRPr lang="en-US" sz="1300" dirty="0">
              <a:latin typeface="Dosis" pitchFamily="2" charset="0"/>
            </a:endParaRPr>
          </a:p>
          <a:p>
            <a:pPr marL="285750" indent="-285750">
              <a:buFont typeface="Wingdings" panose="05000000000000000000" pitchFamily="2" charset="2"/>
              <a:buChar char="q"/>
            </a:pPr>
            <a:r>
              <a:rPr lang="en-US" sz="1300" b="1" dirty="0">
                <a:latin typeface="Dosis" pitchFamily="2" charset="0"/>
              </a:rPr>
              <a:t>Optimize Inventory Management</a:t>
            </a:r>
          </a:p>
          <a:p>
            <a:r>
              <a:rPr lang="en-US" sz="1300" dirty="0">
                <a:latin typeface="Dosis" pitchFamily="2" charset="0"/>
              </a:rPr>
              <a:t>Since eBooks, Training Videos, Blueprints, Drone Kits, and Drones are the most frequently purchased products in terms of order quantity, ensure adequate inventory levels for these items to meet customer demand and prevent stockouts. Implement inventory forecasting techniques to optimize stock levels and reduce carrying costs.</a:t>
            </a:r>
          </a:p>
          <a:p>
            <a:endParaRPr lang="en-US" sz="1300" dirty="0">
              <a:latin typeface="Dosis" pitchFamily="2" charset="0"/>
            </a:endParaRPr>
          </a:p>
          <a:p>
            <a:endParaRPr lang="en-ID" sz="1300" dirty="0">
              <a:latin typeface="Dosis" pitchFamily="2" charset="0"/>
            </a:endParaRPr>
          </a:p>
        </p:txBody>
      </p:sp>
    </p:spTree>
    <p:extLst>
      <p:ext uri="{BB962C8B-B14F-4D97-AF65-F5344CB8AC3E}">
        <p14:creationId xmlns:p14="http://schemas.microsoft.com/office/powerpoint/2010/main" val="41561356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mt="5000"/>
          </a:blip>
          <a:stretch>
            <a:fillRect/>
          </a:stretch>
        </p:blipFill>
        <p:spPr>
          <a:xfrm>
            <a:off x="0" y="0"/>
            <a:ext cx="9144001" cy="5143501"/>
          </a:xfrm>
          <a:prstGeom prst="rect">
            <a:avLst/>
          </a:prstGeom>
          <a:noFill/>
          <a:ln>
            <a:noFill/>
          </a:ln>
        </p:spPr>
      </p:pic>
      <p:pic>
        <p:nvPicPr>
          <p:cNvPr id="97" name="Google Shape;97;p16"/>
          <p:cNvPicPr preferRelativeResize="0"/>
          <p:nvPr/>
        </p:nvPicPr>
        <p:blipFill rotWithShape="1">
          <a:blip r:embed="rId4">
            <a:alphaModFix/>
          </a:blip>
          <a:srcRect t="5658" b="5649"/>
          <a:stretch/>
        </p:blipFill>
        <p:spPr>
          <a:xfrm>
            <a:off x="7317600" y="185625"/>
            <a:ext cx="1399902" cy="541300"/>
          </a:xfrm>
          <a:prstGeom prst="rect">
            <a:avLst/>
          </a:prstGeom>
          <a:noFill/>
          <a:ln>
            <a:noFill/>
          </a:ln>
        </p:spPr>
      </p:pic>
      <p:sp>
        <p:nvSpPr>
          <p:cNvPr id="4" name="Google Shape;96;p16">
            <a:extLst>
              <a:ext uri="{FF2B5EF4-FFF2-40B4-BE49-F238E27FC236}">
                <a16:creationId xmlns:a16="http://schemas.microsoft.com/office/drawing/2014/main" id="{D1CBEC28-1F44-FF00-A438-E8F3891182B5}"/>
              </a:ext>
            </a:extLst>
          </p:cNvPr>
          <p:cNvSpPr txBox="1"/>
          <p:nvPr/>
        </p:nvSpPr>
        <p:spPr>
          <a:xfrm>
            <a:off x="340500" y="1617450"/>
            <a:ext cx="8463000" cy="1169521"/>
          </a:xfrm>
          <a:prstGeom prst="rect">
            <a:avLst/>
          </a:prstGeom>
          <a:noFill/>
          <a:ln>
            <a:noFill/>
          </a:ln>
          <a:effectLst>
            <a:outerShdw blurRad="57150" dist="19050" dir="2820000" algn="bl" rotWithShape="0">
              <a:srgbClr val="B7B7B7">
                <a:alpha val="86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5000" b="1" dirty="0">
                <a:latin typeface="Dosis" pitchFamily="2" charset="0"/>
                <a:ea typeface="Rubik"/>
                <a:cs typeface="Rubik"/>
                <a:sym typeface="Rubik"/>
              </a:rPr>
              <a:t>Github Project Link</a:t>
            </a:r>
          </a:p>
          <a:p>
            <a:pPr marL="0" lvl="0" indent="0" algn="ctr" rtl="0">
              <a:spcBef>
                <a:spcPts val="0"/>
              </a:spcBef>
              <a:spcAft>
                <a:spcPts val="0"/>
              </a:spcAft>
              <a:buNone/>
            </a:pPr>
            <a:r>
              <a:rPr lang="en-ID" b="1" dirty="0">
                <a:latin typeface="Dosis" pitchFamily="2" charset="0"/>
                <a:ea typeface="Rubik"/>
                <a:cs typeface="Rubik"/>
                <a:sym typeface="Rubik"/>
                <a:hlinkClick r:id="rId5"/>
              </a:rPr>
              <a:t>https://github.com/mcikalmerdeka/Business-Intelligence-Analyst-Bank-Muamalat---Rakamin-PBI-Program</a:t>
            </a:r>
            <a:r>
              <a:rPr lang="en-ID" b="1" dirty="0">
                <a:latin typeface="Dosis" pitchFamily="2" charset="0"/>
                <a:ea typeface="Rubik"/>
                <a:cs typeface="Rubik"/>
                <a:sym typeface="Rubik"/>
              </a:rPr>
              <a:t> </a:t>
            </a:r>
            <a:endParaRPr b="1" dirty="0">
              <a:latin typeface="Dosis" pitchFamily="2" charset="0"/>
              <a:ea typeface="Rubik"/>
              <a:cs typeface="Rubik"/>
              <a:sym typeface="Rubik"/>
            </a:endParaRPr>
          </a:p>
        </p:txBody>
      </p:sp>
    </p:spTree>
    <p:extLst>
      <p:ext uri="{BB962C8B-B14F-4D97-AF65-F5344CB8AC3E}">
        <p14:creationId xmlns:p14="http://schemas.microsoft.com/office/powerpoint/2010/main" val="155446709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548</TotalTime>
  <Words>949</Words>
  <Application>Microsoft Office PowerPoint</Application>
  <PresentationFormat>On-screen Show (16:9)</PresentationFormat>
  <Paragraphs>95</Paragraphs>
  <Slides>10</Slides>
  <Notes>8</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Rubik Light</vt:lpstr>
      <vt:lpstr>Arial</vt:lpstr>
      <vt:lpstr>Trebuchet MS</vt:lpstr>
      <vt:lpstr>Wingdings</vt:lpstr>
      <vt:lpstr>Rubik SemiBold</vt:lpstr>
      <vt:lpstr>Dosis</vt:lpstr>
      <vt:lpstr>Rubik</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Cikal Merdeka</cp:lastModifiedBy>
  <cp:revision>65</cp:revision>
  <dcterms:modified xsi:type="dcterms:W3CDTF">2024-05-13T14:25:49Z</dcterms:modified>
</cp:coreProperties>
</file>